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3"/>
  </p:notesMasterIdLst>
  <p:handoutMasterIdLst>
    <p:handoutMasterId r:id="rId24"/>
  </p:handoutMasterIdLst>
  <p:sldIdLst>
    <p:sldId id="307" r:id="rId2"/>
    <p:sldId id="311" r:id="rId3"/>
    <p:sldId id="309" r:id="rId4"/>
    <p:sldId id="321" r:id="rId5"/>
    <p:sldId id="329" r:id="rId6"/>
    <p:sldId id="312" r:id="rId7"/>
    <p:sldId id="313" r:id="rId8"/>
    <p:sldId id="314" r:id="rId9"/>
    <p:sldId id="315" r:id="rId10"/>
    <p:sldId id="317" r:id="rId11"/>
    <p:sldId id="318" r:id="rId12"/>
    <p:sldId id="319" r:id="rId13"/>
    <p:sldId id="320" r:id="rId14"/>
    <p:sldId id="325" r:id="rId15"/>
    <p:sldId id="322" r:id="rId16"/>
    <p:sldId id="328" r:id="rId17"/>
    <p:sldId id="333" r:id="rId18"/>
    <p:sldId id="334" r:id="rId19"/>
    <p:sldId id="335" r:id="rId20"/>
    <p:sldId id="332" r:id="rId21"/>
    <p:sldId id="330" r:id="rId22"/>
  </p:sldIdLst>
  <p:sldSz cx="6858000" cy="12192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5F5"/>
    <a:srgbClr val="03B9FF"/>
    <a:srgbClr val="F8FFFF"/>
    <a:srgbClr val="FFFF5A"/>
    <a:srgbClr val="D8E1CF"/>
    <a:srgbClr val="FAF6D1"/>
    <a:srgbClr val="EFC9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573"/>
    <p:restoredTop sz="94774"/>
  </p:normalViewPr>
  <p:slideViewPr>
    <p:cSldViewPr snapToGrid="0" snapToObjects="1">
      <p:cViewPr varScale="1">
        <p:scale>
          <a:sx n="80" d="100"/>
          <a:sy n="80" d="100"/>
        </p:scale>
        <p:origin x="3064" y="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08335EC-909F-DC4B-BA8C-7B121467CD5D}" type="datetimeFigureOut">
              <a:rPr lang="en-US" smtClean="0"/>
              <a:t>1/21/19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BA46B7-B399-684B-B9DC-5901D3662BD2}" type="slidenum">
              <a:rPr lang="en-US" smtClean="0"/>
              <a:t>‹#›</a:t>
            </a:fld>
            <a:endParaRPr lang="en-US"/>
          </a:p>
        </p:txBody>
      </p:sp>
    </p:spTree>
    <p:extLst>
      <p:ext uri="{BB962C8B-B14F-4D97-AF65-F5344CB8AC3E}">
        <p14:creationId xmlns:p14="http://schemas.microsoft.com/office/powerpoint/2010/main" val="209130316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36011C-0D40-6240-9410-B1B12A42400A}" type="datetimeFigureOut">
              <a:rPr lang="en-US" smtClean="0"/>
              <a:t>1/21/19</a:t>
            </a:fld>
            <a:endParaRPr lang="en-US"/>
          </a:p>
        </p:txBody>
      </p:sp>
      <p:sp>
        <p:nvSpPr>
          <p:cNvPr id="4" name="Slide Image Placeholder 3"/>
          <p:cNvSpPr>
            <a:spLocks noGrp="1" noRot="1" noChangeAspect="1"/>
          </p:cNvSpPr>
          <p:nvPr>
            <p:ph type="sldImg" idx="2"/>
          </p:nvPr>
        </p:nvSpPr>
        <p:spPr>
          <a:xfrm>
            <a:off x="2560638" y="1143000"/>
            <a:ext cx="17367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A2F86B-8E71-C547-8CAB-1CE70CFDEC0B}" type="slidenum">
              <a:rPr lang="en-US" smtClean="0"/>
              <a:t>‹#›</a:t>
            </a:fld>
            <a:endParaRPr lang="en-US"/>
          </a:p>
        </p:txBody>
      </p:sp>
    </p:spTree>
    <p:extLst>
      <p:ext uri="{BB962C8B-B14F-4D97-AF65-F5344CB8AC3E}">
        <p14:creationId xmlns:p14="http://schemas.microsoft.com/office/powerpoint/2010/main" val="37971792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9118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99784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2642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078197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8345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780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0785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03477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185614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1212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46395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08115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0854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81242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94284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1837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9657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055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48264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86503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7837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995312"/>
            <a:ext cx="5829300" cy="4244622"/>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6403623"/>
            <a:ext cx="5143500" cy="2943577"/>
          </a:xfrm>
        </p:spPr>
        <p:txBody>
          <a:bodyPr/>
          <a:lstStyle>
            <a:lvl1pPr marL="0" indent="0" algn="ctr">
              <a:buNone/>
              <a:defRPr sz="1801"/>
            </a:lvl1pPr>
            <a:lvl2pPr marL="342908" indent="0" algn="ctr">
              <a:buNone/>
              <a:defRPr sz="1500"/>
            </a:lvl2pPr>
            <a:lvl3pPr marL="685818" indent="0" algn="ctr">
              <a:buNone/>
              <a:defRPr sz="1350"/>
            </a:lvl3pPr>
            <a:lvl4pPr marL="1028726" indent="0" algn="ctr">
              <a:buNone/>
              <a:defRPr sz="1200"/>
            </a:lvl4pPr>
            <a:lvl5pPr marL="1371634" indent="0" algn="ctr">
              <a:buNone/>
              <a:defRPr sz="1200"/>
            </a:lvl5pPr>
            <a:lvl6pPr marL="1714543" indent="0" algn="ctr">
              <a:buNone/>
              <a:defRPr sz="1200"/>
            </a:lvl6pPr>
            <a:lvl7pPr marL="2057452" indent="0" algn="ctr">
              <a:buNone/>
              <a:defRPr sz="1200"/>
            </a:lvl7pPr>
            <a:lvl8pPr marL="2400360" indent="0" algn="ctr">
              <a:buNone/>
              <a:defRPr sz="1200"/>
            </a:lvl8pPr>
            <a:lvl9pPr marL="2743269"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AC822CE-7E3D-1842-B6E8-C348640101C5}" type="datetime1">
              <a:rPr lang="en-GB" smtClean="0"/>
              <a:t>21/01/2019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10464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7502EB-8CC2-C842-A8F3-89421076AF2C}" type="datetime1">
              <a:rPr lang="en-GB" smtClean="0"/>
              <a:t>21/01/2019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118412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649112"/>
            <a:ext cx="1478756"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649112"/>
            <a:ext cx="4350544"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6FFA4B-6CDF-F049-836B-2C5123C01CF5}" type="datetime1">
              <a:rPr lang="en-GB" smtClean="0"/>
              <a:t>21/01/2019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234962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DCF151-F20B-C242-B373-EB9D1122E34E}" type="datetime1">
              <a:rPr lang="en-GB" smtClean="0"/>
              <a:t>21/01/2019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15723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8" y="3039537"/>
            <a:ext cx="5915025" cy="5071532"/>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8" y="8159049"/>
            <a:ext cx="5915025" cy="2666999"/>
          </a:xfrm>
        </p:spPr>
        <p:txBody>
          <a:bodyPr/>
          <a:lstStyle>
            <a:lvl1pPr marL="0" indent="0">
              <a:buNone/>
              <a:defRPr sz="1801">
                <a:solidFill>
                  <a:schemeClr val="tx1"/>
                </a:solidFill>
              </a:defRPr>
            </a:lvl1pPr>
            <a:lvl2pPr marL="342908" indent="0">
              <a:buNone/>
              <a:defRPr sz="1500">
                <a:solidFill>
                  <a:schemeClr val="tx1">
                    <a:tint val="75000"/>
                  </a:schemeClr>
                </a:solidFill>
              </a:defRPr>
            </a:lvl2pPr>
            <a:lvl3pPr marL="685818" indent="0">
              <a:buNone/>
              <a:defRPr sz="1350">
                <a:solidFill>
                  <a:schemeClr val="tx1">
                    <a:tint val="75000"/>
                  </a:schemeClr>
                </a:solidFill>
              </a:defRPr>
            </a:lvl3pPr>
            <a:lvl4pPr marL="1028726" indent="0">
              <a:buNone/>
              <a:defRPr sz="1200">
                <a:solidFill>
                  <a:schemeClr val="tx1">
                    <a:tint val="75000"/>
                  </a:schemeClr>
                </a:solidFill>
              </a:defRPr>
            </a:lvl4pPr>
            <a:lvl5pPr marL="1371634" indent="0">
              <a:buNone/>
              <a:defRPr sz="1200">
                <a:solidFill>
                  <a:schemeClr val="tx1">
                    <a:tint val="75000"/>
                  </a:schemeClr>
                </a:solidFill>
              </a:defRPr>
            </a:lvl5pPr>
            <a:lvl6pPr marL="1714543" indent="0">
              <a:buNone/>
              <a:defRPr sz="1200">
                <a:solidFill>
                  <a:schemeClr val="tx1">
                    <a:tint val="75000"/>
                  </a:schemeClr>
                </a:solidFill>
              </a:defRPr>
            </a:lvl6pPr>
            <a:lvl7pPr marL="2057452" indent="0">
              <a:buNone/>
              <a:defRPr sz="1200">
                <a:solidFill>
                  <a:schemeClr val="tx1">
                    <a:tint val="75000"/>
                  </a:schemeClr>
                </a:solidFill>
              </a:defRPr>
            </a:lvl7pPr>
            <a:lvl8pPr marL="2400360" indent="0">
              <a:buNone/>
              <a:defRPr sz="1200">
                <a:solidFill>
                  <a:schemeClr val="tx1">
                    <a:tint val="75000"/>
                  </a:schemeClr>
                </a:solidFill>
              </a:defRPr>
            </a:lvl8pPr>
            <a:lvl9pPr marL="2743269"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49F1D2-0AD0-5A40-BD62-C256E001D345}" type="datetime1">
              <a:rPr lang="en-GB" smtClean="0"/>
              <a:t>21/01/2019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998014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3245556"/>
            <a:ext cx="291465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3245556"/>
            <a:ext cx="291465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3DF5178-5628-EB40-840D-82D528AC7565}" type="datetime1">
              <a:rPr lang="en-GB" smtClean="0"/>
              <a:t>21/01/2019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426904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3" y="649114"/>
            <a:ext cx="591502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988734"/>
            <a:ext cx="2901255" cy="1464732"/>
          </a:xfrm>
        </p:spPr>
        <p:txBody>
          <a:bodyPr anchor="b"/>
          <a:lstStyle>
            <a:lvl1pPr marL="0" indent="0">
              <a:buNone/>
              <a:defRPr sz="1801" b="1"/>
            </a:lvl1pPr>
            <a:lvl2pPr marL="342908" indent="0">
              <a:buNone/>
              <a:defRPr sz="1500" b="1"/>
            </a:lvl2pPr>
            <a:lvl3pPr marL="685818" indent="0">
              <a:buNone/>
              <a:defRPr sz="1350" b="1"/>
            </a:lvl3pPr>
            <a:lvl4pPr marL="1028726" indent="0">
              <a:buNone/>
              <a:defRPr sz="1200" b="1"/>
            </a:lvl4pPr>
            <a:lvl5pPr marL="1371634" indent="0">
              <a:buNone/>
              <a:defRPr sz="1200" b="1"/>
            </a:lvl5pPr>
            <a:lvl6pPr marL="1714543" indent="0">
              <a:buNone/>
              <a:defRPr sz="1200" b="1"/>
            </a:lvl6pPr>
            <a:lvl7pPr marL="2057452" indent="0">
              <a:buNone/>
              <a:defRPr sz="1200" b="1"/>
            </a:lvl7pPr>
            <a:lvl8pPr marL="2400360" indent="0">
              <a:buNone/>
              <a:defRPr sz="1200" b="1"/>
            </a:lvl8pPr>
            <a:lvl9pPr marL="2743269"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4453468"/>
            <a:ext cx="2901255"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5" y="2988734"/>
            <a:ext cx="2915543" cy="1464732"/>
          </a:xfrm>
        </p:spPr>
        <p:txBody>
          <a:bodyPr anchor="b"/>
          <a:lstStyle>
            <a:lvl1pPr marL="0" indent="0">
              <a:buNone/>
              <a:defRPr sz="1801" b="1"/>
            </a:lvl1pPr>
            <a:lvl2pPr marL="342908" indent="0">
              <a:buNone/>
              <a:defRPr sz="1500" b="1"/>
            </a:lvl2pPr>
            <a:lvl3pPr marL="685818" indent="0">
              <a:buNone/>
              <a:defRPr sz="1350" b="1"/>
            </a:lvl3pPr>
            <a:lvl4pPr marL="1028726" indent="0">
              <a:buNone/>
              <a:defRPr sz="1200" b="1"/>
            </a:lvl4pPr>
            <a:lvl5pPr marL="1371634" indent="0">
              <a:buNone/>
              <a:defRPr sz="1200" b="1"/>
            </a:lvl5pPr>
            <a:lvl6pPr marL="1714543" indent="0">
              <a:buNone/>
              <a:defRPr sz="1200" b="1"/>
            </a:lvl6pPr>
            <a:lvl7pPr marL="2057452" indent="0">
              <a:buNone/>
              <a:defRPr sz="1200" b="1"/>
            </a:lvl7pPr>
            <a:lvl8pPr marL="2400360" indent="0">
              <a:buNone/>
              <a:defRPr sz="1200" b="1"/>
            </a:lvl8pPr>
            <a:lvl9pPr marL="2743269"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5" y="4453468"/>
            <a:ext cx="291554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F88CF74-9469-F54B-9E36-A06A081A75C9}" type="datetime1">
              <a:rPr lang="en-GB" smtClean="0"/>
              <a:t>21/01/2019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248478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CCD17F-EDA2-3440-9774-31C8DE5FC0D4}" type="datetime1">
              <a:rPr lang="en-GB" smtClean="0"/>
              <a:t>21/01/2019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474309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515F56-62EB-E54C-AFC5-62480D0917C5}" type="datetime1">
              <a:rPr lang="en-GB" smtClean="0"/>
              <a:t>21/01/2019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054321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812800"/>
            <a:ext cx="2211884" cy="28448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5" y="1755425"/>
            <a:ext cx="3471863" cy="8664222"/>
          </a:xfrm>
        </p:spPr>
        <p:txBody>
          <a:bodyPr/>
          <a:lstStyle>
            <a:lvl1pPr>
              <a:defRPr sz="2400"/>
            </a:lvl1pPr>
            <a:lvl2pPr>
              <a:defRPr sz="2100"/>
            </a:lvl2pPr>
            <a:lvl3pPr>
              <a:defRPr sz="1801"/>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3657601"/>
            <a:ext cx="2211884" cy="6776156"/>
          </a:xfrm>
        </p:spPr>
        <p:txBody>
          <a:bodyPr/>
          <a:lstStyle>
            <a:lvl1pPr marL="0" indent="0">
              <a:buNone/>
              <a:defRPr sz="1200"/>
            </a:lvl1pPr>
            <a:lvl2pPr marL="342908" indent="0">
              <a:buNone/>
              <a:defRPr sz="1050"/>
            </a:lvl2pPr>
            <a:lvl3pPr marL="685818" indent="0">
              <a:buNone/>
              <a:defRPr sz="900"/>
            </a:lvl3pPr>
            <a:lvl4pPr marL="1028726" indent="0">
              <a:buNone/>
              <a:defRPr sz="750"/>
            </a:lvl4pPr>
            <a:lvl5pPr marL="1371634" indent="0">
              <a:buNone/>
              <a:defRPr sz="750"/>
            </a:lvl5pPr>
            <a:lvl6pPr marL="1714543" indent="0">
              <a:buNone/>
              <a:defRPr sz="750"/>
            </a:lvl6pPr>
            <a:lvl7pPr marL="2057452" indent="0">
              <a:buNone/>
              <a:defRPr sz="750"/>
            </a:lvl7pPr>
            <a:lvl8pPr marL="2400360" indent="0">
              <a:buNone/>
              <a:defRPr sz="750"/>
            </a:lvl8pPr>
            <a:lvl9pPr marL="2743269"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0B07C10-BE39-8949-8AC4-0AA33760B8E9}" type="datetime1">
              <a:rPr lang="en-GB" smtClean="0"/>
              <a:t>21/01/2019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091828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812800"/>
            <a:ext cx="2211884" cy="28448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5" y="1755425"/>
            <a:ext cx="3471863" cy="8664222"/>
          </a:xfrm>
        </p:spPr>
        <p:txBody>
          <a:bodyPr anchor="t"/>
          <a:lstStyle>
            <a:lvl1pPr marL="0" indent="0">
              <a:buNone/>
              <a:defRPr sz="2400"/>
            </a:lvl1pPr>
            <a:lvl2pPr marL="342908" indent="0">
              <a:buNone/>
              <a:defRPr sz="2100"/>
            </a:lvl2pPr>
            <a:lvl3pPr marL="685818" indent="0">
              <a:buNone/>
              <a:defRPr sz="1801"/>
            </a:lvl3pPr>
            <a:lvl4pPr marL="1028726" indent="0">
              <a:buNone/>
              <a:defRPr sz="1500"/>
            </a:lvl4pPr>
            <a:lvl5pPr marL="1371634" indent="0">
              <a:buNone/>
              <a:defRPr sz="1500"/>
            </a:lvl5pPr>
            <a:lvl6pPr marL="1714543" indent="0">
              <a:buNone/>
              <a:defRPr sz="1500"/>
            </a:lvl6pPr>
            <a:lvl7pPr marL="2057452" indent="0">
              <a:buNone/>
              <a:defRPr sz="1500"/>
            </a:lvl7pPr>
            <a:lvl8pPr marL="2400360" indent="0">
              <a:buNone/>
              <a:defRPr sz="1500"/>
            </a:lvl8pPr>
            <a:lvl9pPr marL="2743269"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472381" y="3657601"/>
            <a:ext cx="2211884" cy="6776156"/>
          </a:xfrm>
        </p:spPr>
        <p:txBody>
          <a:bodyPr/>
          <a:lstStyle>
            <a:lvl1pPr marL="0" indent="0">
              <a:buNone/>
              <a:defRPr sz="1200"/>
            </a:lvl1pPr>
            <a:lvl2pPr marL="342908" indent="0">
              <a:buNone/>
              <a:defRPr sz="1050"/>
            </a:lvl2pPr>
            <a:lvl3pPr marL="685818" indent="0">
              <a:buNone/>
              <a:defRPr sz="900"/>
            </a:lvl3pPr>
            <a:lvl4pPr marL="1028726" indent="0">
              <a:buNone/>
              <a:defRPr sz="750"/>
            </a:lvl4pPr>
            <a:lvl5pPr marL="1371634" indent="0">
              <a:buNone/>
              <a:defRPr sz="750"/>
            </a:lvl5pPr>
            <a:lvl6pPr marL="1714543" indent="0">
              <a:buNone/>
              <a:defRPr sz="750"/>
            </a:lvl6pPr>
            <a:lvl7pPr marL="2057452" indent="0">
              <a:buNone/>
              <a:defRPr sz="750"/>
            </a:lvl7pPr>
            <a:lvl8pPr marL="2400360" indent="0">
              <a:buNone/>
              <a:defRPr sz="750"/>
            </a:lvl8pPr>
            <a:lvl9pPr marL="2743269"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6B160E9-9B45-A94D-B96D-791FF8BE92CB}" type="datetime1">
              <a:rPr lang="en-GB" smtClean="0"/>
              <a:t>21/01/2019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16340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90" y="649114"/>
            <a:ext cx="591502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90" y="3245556"/>
            <a:ext cx="591502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11300182"/>
            <a:ext cx="1543050" cy="649111"/>
          </a:xfrm>
          <a:prstGeom prst="rect">
            <a:avLst/>
          </a:prstGeom>
        </p:spPr>
        <p:txBody>
          <a:bodyPr vert="horz" lIns="91440" tIns="45720" rIns="91440" bIns="45720" rtlCol="0" anchor="ctr"/>
          <a:lstStyle>
            <a:lvl1pPr algn="l">
              <a:defRPr sz="900">
                <a:solidFill>
                  <a:schemeClr val="tx1">
                    <a:tint val="75000"/>
                  </a:schemeClr>
                </a:solidFill>
              </a:defRPr>
            </a:lvl1pPr>
          </a:lstStyle>
          <a:p>
            <a:fld id="{AC0A95F3-06C7-424B-B257-7B049BA3E750}" type="datetime1">
              <a:rPr lang="en-GB" smtClean="0"/>
              <a:t>21/01/2019</a:t>
            </a:fld>
            <a:endParaRPr lang="en-US"/>
          </a:p>
        </p:txBody>
      </p:sp>
      <p:sp>
        <p:nvSpPr>
          <p:cNvPr id="5" name="Footer Placeholder 4"/>
          <p:cNvSpPr>
            <a:spLocks noGrp="1"/>
          </p:cNvSpPr>
          <p:nvPr>
            <p:ph type="ftr" sz="quarter" idx="3"/>
          </p:nvPr>
        </p:nvSpPr>
        <p:spPr>
          <a:xfrm>
            <a:off x="2271715" y="11300182"/>
            <a:ext cx="2314575" cy="64911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11300182"/>
            <a:ext cx="1543050" cy="649111"/>
          </a:xfrm>
          <a:prstGeom prst="rect">
            <a:avLst/>
          </a:prstGeom>
        </p:spPr>
        <p:txBody>
          <a:bodyPr vert="horz" lIns="91440" tIns="45720" rIns="91440" bIns="45720" rtlCol="0" anchor="ctr"/>
          <a:lstStyle>
            <a:lvl1pPr algn="r">
              <a:defRPr sz="900">
                <a:solidFill>
                  <a:schemeClr val="tx1">
                    <a:tint val="75000"/>
                  </a:schemeClr>
                </a:solidFill>
              </a:defRPr>
            </a:lvl1pPr>
          </a:lstStyle>
          <a:p>
            <a:fld id="{EAB789F6-3BD3-1645-B8E5-7AE28DC0F5BB}" type="slidenum">
              <a:rPr lang="en-US" smtClean="0"/>
              <a:t>‹#›</a:t>
            </a:fld>
            <a:endParaRPr lang="en-US"/>
          </a:p>
        </p:txBody>
      </p:sp>
    </p:spTree>
    <p:extLst>
      <p:ext uri="{BB962C8B-B14F-4D97-AF65-F5344CB8AC3E}">
        <p14:creationId xmlns:p14="http://schemas.microsoft.com/office/powerpoint/2010/main" val="3872870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685818"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4" indent="-171454" algn="l" defTabSz="685818"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62" indent="-171454" algn="l" defTabSz="685818" rtl="0" eaLnBrk="1" latinLnBrk="0" hangingPunct="1">
        <a:lnSpc>
          <a:spcPct val="90000"/>
        </a:lnSpc>
        <a:spcBef>
          <a:spcPts val="375"/>
        </a:spcBef>
        <a:buFont typeface="Arial" panose="020B0604020202020204" pitchFamily="34" charset="0"/>
        <a:buChar char="•"/>
        <a:defRPr sz="1801" kern="1200">
          <a:solidFill>
            <a:schemeClr val="tx1"/>
          </a:solidFill>
          <a:latin typeface="+mn-lt"/>
          <a:ea typeface="+mn-ea"/>
          <a:cs typeface="+mn-cs"/>
        </a:defRPr>
      </a:lvl2pPr>
      <a:lvl3pPr marL="857272" indent="-171454" algn="l" defTabSz="685818"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80"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88"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97"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906"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814"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723"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18" rtl="0" eaLnBrk="1" latinLnBrk="0" hangingPunct="1">
        <a:defRPr sz="1350" kern="1200">
          <a:solidFill>
            <a:schemeClr val="tx1"/>
          </a:solidFill>
          <a:latin typeface="+mn-lt"/>
          <a:ea typeface="+mn-ea"/>
          <a:cs typeface="+mn-cs"/>
        </a:defRPr>
      </a:lvl1pPr>
      <a:lvl2pPr marL="342908" algn="l" defTabSz="685818" rtl="0" eaLnBrk="1" latinLnBrk="0" hangingPunct="1">
        <a:defRPr sz="1350" kern="1200">
          <a:solidFill>
            <a:schemeClr val="tx1"/>
          </a:solidFill>
          <a:latin typeface="+mn-lt"/>
          <a:ea typeface="+mn-ea"/>
          <a:cs typeface="+mn-cs"/>
        </a:defRPr>
      </a:lvl2pPr>
      <a:lvl3pPr marL="685818" algn="l" defTabSz="685818" rtl="0" eaLnBrk="1" latinLnBrk="0" hangingPunct="1">
        <a:defRPr sz="1350" kern="1200">
          <a:solidFill>
            <a:schemeClr val="tx1"/>
          </a:solidFill>
          <a:latin typeface="+mn-lt"/>
          <a:ea typeface="+mn-ea"/>
          <a:cs typeface="+mn-cs"/>
        </a:defRPr>
      </a:lvl3pPr>
      <a:lvl4pPr marL="1028726" algn="l" defTabSz="685818" rtl="0" eaLnBrk="1" latinLnBrk="0" hangingPunct="1">
        <a:defRPr sz="1350" kern="1200">
          <a:solidFill>
            <a:schemeClr val="tx1"/>
          </a:solidFill>
          <a:latin typeface="+mn-lt"/>
          <a:ea typeface="+mn-ea"/>
          <a:cs typeface="+mn-cs"/>
        </a:defRPr>
      </a:lvl4pPr>
      <a:lvl5pPr marL="1371634" algn="l" defTabSz="685818" rtl="0" eaLnBrk="1" latinLnBrk="0" hangingPunct="1">
        <a:defRPr sz="1350" kern="1200">
          <a:solidFill>
            <a:schemeClr val="tx1"/>
          </a:solidFill>
          <a:latin typeface="+mn-lt"/>
          <a:ea typeface="+mn-ea"/>
          <a:cs typeface="+mn-cs"/>
        </a:defRPr>
      </a:lvl5pPr>
      <a:lvl6pPr marL="1714543" algn="l" defTabSz="685818" rtl="0" eaLnBrk="1" latinLnBrk="0" hangingPunct="1">
        <a:defRPr sz="1350" kern="1200">
          <a:solidFill>
            <a:schemeClr val="tx1"/>
          </a:solidFill>
          <a:latin typeface="+mn-lt"/>
          <a:ea typeface="+mn-ea"/>
          <a:cs typeface="+mn-cs"/>
        </a:defRPr>
      </a:lvl6pPr>
      <a:lvl7pPr marL="2057452" algn="l" defTabSz="685818" rtl="0" eaLnBrk="1" latinLnBrk="0" hangingPunct="1">
        <a:defRPr sz="1350" kern="1200">
          <a:solidFill>
            <a:schemeClr val="tx1"/>
          </a:solidFill>
          <a:latin typeface="+mn-lt"/>
          <a:ea typeface="+mn-ea"/>
          <a:cs typeface="+mn-cs"/>
        </a:defRPr>
      </a:lvl7pPr>
      <a:lvl8pPr marL="2400360" algn="l" defTabSz="685818" rtl="0" eaLnBrk="1" latinLnBrk="0" hangingPunct="1">
        <a:defRPr sz="1350" kern="1200">
          <a:solidFill>
            <a:schemeClr val="tx1"/>
          </a:solidFill>
          <a:latin typeface="+mn-lt"/>
          <a:ea typeface="+mn-ea"/>
          <a:cs typeface="+mn-cs"/>
        </a:defRPr>
      </a:lvl8pPr>
      <a:lvl9pPr marL="2743269" algn="l" defTabSz="685818"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png"/><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hyperlink" Target="mailto:lgm8@le.ac.uk"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8.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tiff"/><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0.tiff"/></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4.tiff"/><Relationship Id="rId4" Type="http://schemas.openxmlformats.org/officeDocument/2006/relationships/image" Target="../media/image33.tiff"/></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7.tiff"/></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www.ncbi.nlm.nih.gov/pmc/articles/PMC5095159/" TargetMode="External"/><Relationship Id="rId3" Type="http://schemas.openxmlformats.org/officeDocument/2006/relationships/image" Target="../media/image1.png"/><Relationship Id="rId7" Type="http://schemas.openxmlformats.org/officeDocument/2006/relationships/hyperlink" Target="https://bitbucket.org/ccpnmr/issue-tracker/"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hyperlink" Target="mailto:ccpnmrv3@google.com" TargetMode="External"/><Relationship Id="rId5" Type="http://schemas.openxmlformats.org/officeDocument/2006/relationships/hyperlink" Target="http://www.ccpn.ac.uk/" TargetMode="Externa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52727" y="614154"/>
            <a:ext cx="1417813" cy="585991"/>
          </a:xfrm>
          <a:prstGeom prst="rect">
            <a:avLst/>
          </a:prstGeom>
        </p:spPr>
      </p:pic>
      <p:pic>
        <p:nvPicPr>
          <p:cNvPr id="9" name="Picture 8"/>
          <p:cNvPicPr>
            <a:picLocks noChangeAspect="1"/>
          </p:cNvPicPr>
          <p:nvPr/>
        </p:nvPicPr>
        <p:blipFill>
          <a:blip r:embed="rId4"/>
          <a:stretch>
            <a:fillRect/>
          </a:stretch>
        </p:blipFill>
        <p:spPr>
          <a:xfrm>
            <a:off x="1852654" y="614154"/>
            <a:ext cx="4671239" cy="585991"/>
          </a:xfrm>
          <a:prstGeom prst="rect">
            <a:avLst/>
          </a:prstGeom>
        </p:spPr>
      </p:pic>
      <p:sp>
        <p:nvSpPr>
          <p:cNvPr id="10" name="Rectangle 9"/>
          <p:cNvSpPr/>
          <p:nvPr/>
        </p:nvSpPr>
        <p:spPr>
          <a:xfrm>
            <a:off x="1852656" y="722482"/>
            <a:ext cx="4671238" cy="369460"/>
          </a:xfrm>
          <a:prstGeom prst="rect">
            <a:avLst/>
          </a:prstGeom>
        </p:spPr>
        <p:txBody>
          <a:bodyPr wrap="square">
            <a:spAutoFit/>
          </a:bodyPr>
          <a:lstStyle/>
          <a:p>
            <a:pPr algn="ctr"/>
            <a:r>
              <a:rPr lang="en-US" sz="1801" b="1" dirty="0">
                <a:solidFill>
                  <a:srgbClr val="F5FFFF"/>
                </a:solidFill>
                <a:latin typeface="Helvetica-Bold" charset="0"/>
              </a:rPr>
              <a:t>CcpNmr Analysis Version 3</a:t>
            </a:r>
            <a:endParaRPr lang="en-US" sz="1801" dirty="0"/>
          </a:p>
        </p:txBody>
      </p:sp>
      <p:sp>
        <p:nvSpPr>
          <p:cNvPr id="11" name="Rectangle 10"/>
          <p:cNvSpPr/>
          <p:nvPr/>
        </p:nvSpPr>
        <p:spPr>
          <a:xfrm>
            <a:off x="1670540" y="2408324"/>
            <a:ext cx="3456395" cy="646587"/>
          </a:xfrm>
          <a:prstGeom prst="rect">
            <a:avLst/>
          </a:prstGeom>
        </p:spPr>
        <p:txBody>
          <a:bodyPr wrap="none">
            <a:spAutoFit/>
          </a:bodyPr>
          <a:lstStyle/>
          <a:p>
            <a:r>
              <a:rPr lang="en-US" sz="1801" b="1" dirty="0">
                <a:solidFill>
                  <a:srgbClr val="073A6C"/>
                </a:solidFill>
                <a:latin typeface="LucidaGrande-Bold" charset="0"/>
              </a:rPr>
              <a:t>Chemical Shift Perturbation</a:t>
            </a:r>
          </a:p>
          <a:p>
            <a:pPr algn="ctr"/>
            <a:r>
              <a:rPr lang="en-US" sz="1801" b="1" dirty="0">
                <a:solidFill>
                  <a:srgbClr val="073A6C"/>
                </a:solidFill>
                <a:latin typeface="LucidaGrande-Bold" charset="0"/>
              </a:rPr>
              <a:t>Tutorial</a:t>
            </a:r>
            <a:endParaRPr lang="en-US" sz="1801" dirty="0"/>
          </a:p>
        </p:txBody>
      </p:sp>
      <p:pic>
        <p:nvPicPr>
          <p:cNvPr id="13" name="Picture 12"/>
          <p:cNvPicPr>
            <a:picLocks noChangeAspect="1"/>
          </p:cNvPicPr>
          <p:nvPr/>
        </p:nvPicPr>
        <p:blipFill>
          <a:blip r:embed="rId5"/>
          <a:stretch>
            <a:fillRect/>
          </a:stretch>
        </p:blipFill>
        <p:spPr>
          <a:xfrm>
            <a:off x="5878286" y="11311810"/>
            <a:ext cx="726723" cy="726723"/>
          </a:xfrm>
          <a:prstGeom prst="rect">
            <a:avLst/>
          </a:prstGeom>
        </p:spPr>
      </p:pic>
      <p:pic>
        <p:nvPicPr>
          <p:cNvPr id="2" name="Picture 1"/>
          <p:cNvPicPr>
            <a:picLocks noChangeAspect="1"/>
          </p:cNvPicPr>
          <p:nvPr/>
        </p:nvPicPr>
        <p:blipFill>
          <a:blip r:embed="rId6">
            <a:alphaModFix amt="75000"/>
          </a:blip>
          <a:stretch>
            <a:fillRect/>
          </a:stretch>
        </p:blipFill>
        <p:spPr>
          <a:xfrm>
            <a:off x="702262" y="8317985"/>
            <a:ext cx="5567142" cy="1242385"/>
          </a:xfrm>
          <a:prstGeom prst="rect">
            <a:avLst/>
          </a:prstGeom>
        </p:spPr>
      </p:pic>
      <p:pic>
        <p:nvPicPr>
          <p:cNvPr id="3" name="Picture 2"/>
          <p:cNvPicPr>
            <a:picLocks noChangeAspect="1"/>
          </p:cNvPicPr>
          <p:nvPr/>
        </p:nvPicPr>
        <p:blipFill>
          <a:blip r:embed="rId7"/>
          <a:stretch>
            <a:fillRect/>
          </a:stretch>
        </p:blipFill>
        <p:spPr>
          <a:xfrm>
            <a:off x="528778" y="4346639"/>
            <a:ext cx="3659495" cy="3926333"/>
          </a:xfrm>
          <a:prstGeom prst="rect">
            <a:avLst/>
          </a:prstGeom>
        </p:spPr>
      </p:pic>
      <p:pic>
        <p:nvPicPr>
          <p:cNvPr id="4" name="Picture 3"/>
          <p:cNvPicPr>
            <a:picLocks noChangeAspect="1"/>
          </p:cNvPicPr>
          <p:nvPr/>
        </p:nvPicPr>
        <p:blipFill>
          <a:blip r:embed="rId8">
            <a:alphaModFix amt="50000"/>
          </a:blip>
          <a:stretch>
            <a:fillRect/>
          </a:stretch>
        </p:blipFill>
        <p:spPr>
          <a:xfrm>
            <a:off x="2853753" y="3637780"/>
            <a:ext cx="3024533" cy="1854766"/>
          </a:xfrm>
          <a:prstGeom prst="rect">
            <a:avLst/>
          </a:prstGeom>
        </p:spPr>
      </p:pic>
      <p:sp>
        <p:nvSpPr>
          <p:cNvPr id="7" name="Rectangle 6"/>
          <p:cNvSpPr/>
          <p:nvPr/>
        </p:nvSpPr>
        <p:spPr>
          <a:xfrm>
            <a:off x="2082655" y="11297062"/>
            <a:ext cx="3795631" cy="784830"/>
          </a:xfrm>
          <a:prstGeom prst="rect">
            <a:avLst/>
          </a:prstGeom>
        </p:spPr>
        <p:txBody>
          <a:bodyPr wrap="square">
            <a:spAutoFit/>
          </a:bodyPr>
          <a:lstStyle/>
          <a:p>
            <a:pPr algn="r"/>
            <a:r>
              <a:rPr lang="en-GB" sz="900" dirty="0">
                <a:solidFill>
                  <a:srgbClr val="000000"/>
                </a:solidFill>
                <a:latin typeface="Helvetica" charset="0"/>
              </a:rPr>
              <a:t>Written by:  </a:t>
            </a:r>
            <a:r>
              <a:rPr lang="en-GB" sz="900" b="1" dirty="0">
                <a:solidFill>
                  <a:srgbClr val="000000"/>
                </a:solidFill>
                <a:latin typeface="Helvetica-Bold" charset="0"/>
              </a:rPr>
              <a:t>Luca </a:t>
            </a:r>
            <a:r>
              <a:rPr lang="en-GB" sz="900" b="1" dirty="0" err="1">
                <a:solidFill>
                  <a:srgbClr val="000000"/>
                </a:solidFill>
                <a:latin typeface="Helvetica-Bold" charset="0"/>
              </a:rPr>
              <a:t>Mureddu</a:t>
            </a:r>
            <a:endParaRPr lang="en-GB" sz="900" b="1" dirty="0">
              <a:solidFill>
                <a:srgbClr val="000000"/>
              </a:solidFill>
              <a:latin typeface="Helvetica-Bold" charset="0"/>
            </a:endParaRPr>
          </a:p>
          <a:p>
            <a:pPr algn="r"/>
            <a:r>
              <a:rPr lang="en-GB" sz="900" dirty="0">
                <a:solidFill>
                  <a:srgbClr val="000000"/>
                </a:solidFill>
                <a:latin typeface="Helvetica" charset="0"/>
              </a:rPr>
              <a:t>CCPN application developer, PhD Student </a:t>
            </a:r>
          </a:p>
          <a:p>
            <a:pPr algn="r"/>
            <a:r>
              <a:rPr lang="en-GB" sz="900" dirty="0">
                <a:solidFill>
                  <a:srgbClr val="000000"/>
                </a:solidFill>
                <a:latin typeface="Helvetica" charset="0"/>
              </a:rPr>
              <a:t>MCB, University of Leicester, Lancaster Road, Leicester, LE1 9HN, UK </a:t>
            </a:r>
          </a:p>
          <a:p>
            <a:pPr algn="r"/>
            <a:r>
              <a:rPr lang="en-GB" sz="900" dirty="0">
                <a:solidFill>
                  <a:srgbClr val="000000"/>
                </a:solidFill>
                <a:latin typeface="Helvetica" charset="0"/>
              </a:rPr>
              <a:t>t: +44 (0) 116 229 7074 </a:t>
            </a:r>
          </a:p>
          <a:p>
            <a:pPr algn="r"/>
            <a:r>
              <a:rPr lang="en-GB" sz="900" dirty="0">
                <a:solidFill>
                  <a:srgbClr val="000000"/>
                </a:solidFill>
                <a:latin typeface="Helvetica" charset="0"/>
              </a:rPr>
              <a:t>e:  </a:t>
            </a:r>
            <a:r>
              <a:rPr lang="en-GB" sz="900" u="sng" dirty="0">
                <a:solidFill>
                  <a:srgbClr val="0000FF"/>
                </a:solidFill>
                <a:latin typeface="Helvetica" charset="0"/>
                <a:hlinkClick r:id="rId9"/>
              </a:rPr>
              <a:t>lgm8@le.ac.uk</a:t>
            </a:r>
            <a:r>
              <a:rPr lang="en-GB" sz="900" dirty="0">
                <a:solidFill>
                  <a:srgbClr val="000000"/>
                </a:solidFill>
                <a:latin typeface="Helvetica" charset="0"/>
                <a:hlinkClick r:id="rId9"/>
              </a:rPr>
              <a:t>  </a:t>
            </a:r>
          </a:p>
        </p:txBody>
      </p:sp>
      <p:sp>
        <p:nvSpPr>
          <p:cNvPr id="5" name="Slide Number Placeholder 4"/>
          <p:cNvSpPr>
            <a:spLocks noGrp="1"/>
          </p:cNvSpPr>
          <p:nvPr>
            <p:ph type="sldNum" sz="quarter" idx="12"/>
          </p:nvPr>
        </p:nvSpPr>
        <p:spPr/>
        <p:txBody>
          <a:bodyPr/>
          <a:lstStyle/>
          <a:p>
            <a:fld id="{EAB789F6-3BD3-1645-B8E5-7AE28DC0F5BB}" type="slidenum">
              <a:rPr lang="en-US" smtClean="0"/>
              <a:t>1</a:t>
            </a:fld>
            <a:endParaRPr lang="en-US"/>
          </a:p>
        </p:txBody>
      </p:sp>
    </p:spTree>
    <p:extLst>
      <p:ext uri="{BB962C8B-B14F-4D97-AF65-F5344CB8AC3E}">
        <p14:creationId xmlns:p14="http://schemas.microsoft.com/office/powerpoint/2010/main" val="14736918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28186" y="5588896"/>
            <a:ext cx="6653372" cy="3219357"/>
            <a:chOff x="0" y="6490706"/>
            <a:chExt cx="6653372" cy="3219357"/>
          </a:xfrm>
        </p:grpSpPr>
        <p:sp>
          <p:nvSpPr>
            <p:cNvPr id="35" name="Rectangle 34"/>
            <p:cNvSpPr/>
            <p:nvPr/>
          </p:nvSpPr>
          <p:spPr>
            <a:xfrm>
              <a:off x="649872" y="6570742"/>
              <a:ext cx="6003500" cy="3139321"/>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Move peaks manually. </a:t>
              </a:r>
            </a:p>
            <a:p>
              <a:pPr marL="171454" indent="-171454">
                <a:lnSpc>
                  <a:spcPct val="150000"/>
                </a:lnSpc>
                <a:buFont typeface="Arial" charset="0"/>
                <a:buChar char="•"/>
              </a:pPr>
              <a:r>
                <a:rPr lang="en-GB" sz="1200" dirty="0">
                  <a:latin typeface="Lucida Grande" charset="0"/>
                  <a:ea typeface="Lucida Grande" charset="0"/>
                  <a:cs typeface="Lucida Grande" charset="0"/>
                </a:rPr>
                <a:t>Locate a single peak and zoom in using the middle mouse wheel, until it’s in the middle of the display. Hold down the left mouse button and drag to pan the spectrum.</a:t>
              </a:r>
            </a:p>
            <a:p>
              <a:pPr marL="171454" indent="-171454">
                <a:lnSpc>
                  <a:spcPct val="150000"/>
                </a:lnSpc>
                <a:buFont typeface="Arial" charset="0"/>
                <a:buChar char="•"/>
              </a:pPr>
              <a:r>
                <a:rPr lang="en-GB" sz="1200" dirty="0">
                  <a:latin typeface="Lucida Grande" charset="0"/>
                  <a:ea typeface="Lucida Grande" charset="0"/>
                  <a:cs typeface="Lucida Grande" charset="0"/>
                </a:rPr>
                <a:t>On the peak table, double click on a row, e.g. </a:t>
              </a:r>
              <a:r>
                <a:rPr lang="en-GB" sz="1200" b="1" dirty="0">
                  <a:latin typeface="Lucida Grande" charset="0"/>
                  <a:ea typeface="Lucida Grande" charset="0"/>
                  <a:cs typeface="Lucida Grande" charset="0"/>
                </a:rPr>
                <a:t># 10 | A.62.ILE</a:t>
              </a:r>
              <a:r>
                <a:rPr lang="en-GB" sz="1200" dirty="0">
                  <a:latin typeface="Lucida Grande" charset="0"/>
                  <a:ea typeface="Lucida Grande" charset="0"/>
                  <a:cs typeface="Lucida Grande" charset="0"/>
                </a:rPr>
                <a:t>. The spectrum display will navigate to the selected peak coordinates. </a:t>
              </a:r>
            </a:p>
            <a:p>
              <a:pPr marL="171454" indent="-171454">
                <a:lnSpc>
                  <a:spcPct val="150000"/>
                </a:lnSpc>
                <a:buFont typeface="Arial" charset="0"/>
                <a:buChar char="•"/>
              </a:pPr>
              <a:r>
                <a:rPr lang="en-GB" sz="1200" dirty="0">
                  <a:latin typeface="Lucida Grande" charset="0"/>
                  <a:ea typeface="Lucida Grande" charset="0"/>
                  <a:cs typeface="Lucida Grande" charset="0"/>
                </a:rPr>
                <a:t>Move the mouse cursor on top the selected peak [X]:</a:t>
              </a:r>
              <a:br>
                <a:rPr lang="en-GB" sz="1200" dirty="0">
                  <a:latin typeface="Lucida Grande" charset="0"/>
                  <a:ea typeface="Lucida Grande" charset="0"/>
                  <a:cs typeface="Lucida Grande" charset="0"/>
                </a:rPr>
              </a:br>
              <a:r>
                <a:rPr lang="en-GB" sz="1200" dirty="0">
                  <a:latin typeface="Lucida Grande" charset="0"/>
                  <a:ea typeface="Lucida Grande" charset="0"/>
                  <a:cs typeface="Lucida Grande" charset="0"/>
                </a:rPr>
                <a:t>hold down the </a:t>
              </a:r>
              <a:r>
                <a:rPr lang="en-GB" sz="1200" b="1" dirty="0">
                  <a:latin typeface="Lucida Grande" charset="0"/>
                  <a:ea typeface="Lucida Grande" charset="0"/>
                  <a:cs typeface="Lucida Grande" charset="0"/>
                </a:rPr>
                <a:t>middle mouse wheel button and drag</a:t>
              </a:r>
              <a:r>
                <a:rPr lang="en-GB" sz="1200" dirty="0">
                  <a:latin typeface="Lucida Grande" charset="0"/>
                  <a:ea typeface="Lucida Grande" charset="0"/>
                  <a:cs typeface="Lucida Grande" charset="0"/>
                </a:rPr>
                <a:t> across the selected peak. The peak will start to move, when you are in the correct position, release  the mouse button. </a:t>
              </a:r>
            </a:p>
            <a:p>
              <a:pPr marL="171454" indent="-171454">
                <a:lnSpc>
                  <a:spcPct val="150000"/>
                </a:lnSpc>
                <a:buFont typeface="Arial" charset="0"/>
                <a:buChar char="•"/>
              </a:pPr>
              <a:r>
                <a:rPr lang="en-GB" sz="1200" dirty="0">
                  <a:latin typeface="Lucida Grande" charset="0"/>
                  <a:ea typeface="Lucida Grande" charset="0"/>
                  <a:cs typeface="Lucida Grande" charset="0"/>
                </a:rPr>
                <a:t>Use the shortcut “SE” to centre the peak to its extremum.</a:t>
              </a:r>
            </a:p>
          </p:txBody>
        </p:sp>
        <p:sp>
          <p:nvSpPr>
            <p:cNvPr id="20" name="Rectangle 19"/>
            <p:cNvSpPr/>
            <p:nvPr/>
          </p:nvSpPr>
          <p:spPr>
            <a:xfrm>
              <a:off x="0" y="6490706"/>
              <a:ext cx="955964" cy="461665"/>
            </a:xfrm>
            <a:prstGeom prst="rect">
              <a:avLst/>
            </a:prstGeom>
          </p:spPr>
          <p:txBody>
            <a:bodyPr wrap="square">
              <a:spAutoFit/>
            </a:bodyPr>
            <a:lstStyle/>
            <a:p>
              <a:pPr algn="ctr"/>
              <a:r>
                <a:rPr lang="en-GB" sz="2400" dirty="0">
                  <a:latin typeface="Lucida Grande" charset="0"/>
                  <a:ea typeface="ＭＳ 明朝" charset="-128"/>
                </a:rPr>
                <a:t>3</a:t>
              </a:r>
              <a:r>
                <a:rPr lang="en-GB" sz="1401" dirty="0">
                  <a:latin typeface="Lucida Grande" charset="0"/>
                  <a:ea typeface="ＭＳ 明朝" charset="-128"/>
                </a:rPr>
                <a:t>D</a:t>
              </a:r>
              <a:endParaRPr lang="en-US" sz="1801" dirty="0"/>
            </a:p>
          </p:txBody>
        </p:sp>
      </p:grpSp>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1"/>
            <a:ext cx="6858000" cy="4360489"/>
          </a:xfrm>
          <a:prstGeom prst="rect">
            <a:avLst/>
          </a:prstGeom>
          <a:solidFill>
            <a:srgbClr val="FAF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1" name="Rectangle 30"/>
          <p:cNvSpPr/>
          <p:nvPr/>
        </p:nvSpPr>
        <p:spPr>
          <a:xfrm>
            <a:off x="1" y="831271"/>
            <a:ext cx="6858000" cy="466485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33" name="Rectangle 32"/>
          <p:cNvSpPr/>
          <p:nvPr/>
        </p:nvSpPr>
        <p:spPr>
          <a:xfrm>
            <a:off x="2471848" y="179276"/>
            <a:ext cx="1914307" cy="461665"/>
          </a:xfrm>
          <a:prstGeom prst="rect">
            <a:avLst/>
          </a:prstGeom>
        </p:spPr>
        <p:txBody>
          <a:bodyPr wrap="none">
            <a:spAutoFit/>
          </a:bodyPr>
          <a:lstStyle/>
          <a:p>
            <a:pPr algn="ctr"/>
            <a:r>
              <a:rPr lang="en-GB" sz="2400" dirty="0">
                <a:latin typeface="Lucida Grande" charset="0"/>
                <a:ea typeface="ＭＳ 明朝" charset="-128"/>
              </a:rPr>
              <a:t>Move Peaks</a:t>
            </a:r>
            <a:endParaRPr lang="en-US" sz="1801" dirty="0"/>
          </a:p>
        </p:txBody>
      </p:sp>
      <p:sp>
        <p:nvSpPr>
          <p:cNvPr id="34" name="Rectangle 3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47" name="Rectangle 46"/>
          <p:cNvSpPr/>
          <p:nvPr/>
        </p:nvSpPr>
        <p:spPr>
          <a:xfrm>
            <a:off x="655934" y="11547876"/>
            <a:ext cx="2509960" cy="276999"/>
          </a:xfrm>
          <a:prstGeom prst="rect">
            <a:avLst/>
          </a:prstGeom>
        </p:spPr>
        <p:txBody>
          <a:bodyPr wrap="square">
            <a:spAutoFit/>
          </a:bodyPr>
          <a:lstStyle/>
          <a:p>
            <a:r>
              <a:rPr lang="en-GB" sz="1200" b="1" dirty="0">
                <a:latin typeface="Lucida Grande" charset="0"/>
                <a:ea typeface="Lucida Grande" charset="0"/>
                <a:cs typeface="Lucida Grande" charset="0"/>
              </a:rPr>
              <a:t>hold middle mouse and drag</a:t>
            </a:r>
            <a:endParaRPr lang="en-GB" sz="1600" dirty="0"/>
          </a:p>
        </p:txBody>
      </p:sp>
      <p:grpSp>
        <p:nvGrpSpPr>
          <p:cNvPr id="10" name="Group 9"/>
          <p:cNvGrpSpPr/>
          <p:nvPr/>
        </p:nvGrpSpPr>
        <p:grpSpPr>
          <a:xfrm>
            <a:off x="4103863" y="9372029"/>
            <a:ext cx="1698950" cy="2452845"/>
            <a:chOff x="4103863" y="9372029"/>
            <a:chExt cx="1698950" cy="2452845"/>
          </a:xfrm>
        </p:grpSpPr>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3863" y="9372029"/>
              <a:ext cx="1698950" cy="1987938"/>
            </a:xfrm>
            <a:prstGeom prst="rect">
              <a:avLst/>
            </a:prstGeom>
          </p:spPr>
        </p:pic>
        <p:sp>
          <p:nvSpPr>
            <p:cNvPr id="50" name="Rectangle 49"/>
            <p:cNvSpPr/>
            <p:nvPr/>
          </p:nvSpPr>
          <p:spPr>
            <a:xfrm>
              <a:off x="4560441" y="11547875"/>
              <a:ext cx="785793" cy="276999"/>
            </a:xfrm>
            <a:prstGeom prst="rect">
              <a:avLst/>
            </a:prstGeom>
          </p:spPr>
          <p:txBody>
            <a:bodyPr wrap="none">
              <a:spAutoFit/>
            </a:bodyPr>
            <a:lstStyle/>
            <a:p>
              <a:r>
                <a:rPr lang="en-GB" sz="1200" b="1" dirty="0">
                  <a:latin typeface="Lucida Grande" charset="0"/>
                  <a:ea typeface="Lucida Grande" charset="0"/>
                  <a:cs typeface="Lucida Grande" charset="0"/>
                </a:rPr>
                <a:t>Release</a:t>
              </a:r>
              <a:endParaRPr lang="en-GB" sz="1600" dirty="0"/>
            </a:p>
          </p:txBody>
        </p:sp>
      </p:grpSp>
      <p:grpSp>
        <p:nvGrpSpPr>
          <p:cNvPr id="16" name="Group 15"/>
          <p:cNvGrpSpPr/>
          <p:nvPr/>
        </p:nvGrpSpPr>
        <p:grpSpPr>
          <a:xfrm flipV="1">
            <a:off x="668501" y="9372029"/>
            <a:ext cx="2483016" cy="1987938"/>
            <a:chOff x="803275" y="9250601"/>
            <a:chExt cx="2227213" cy="2106191"/>
          </a:xfrm>
          <a:solidFill>
            <a:srgbClr val="03B9FF"/>
          </a:solidFill>
        </p:grpSpPr>
        <p:grpSp>
          <p:nvGrpSpPr>
            <p:cNvPr id="4" name="Group 3"/>
            <p:cNvGrpSpPr/>
            <p:nvPr/>
          </p:nvGrpSpPr>
          <p:grpSpPr>
            <a:xfrm>
              <a:off x="803275" y="9250601"/>
              <a:ext cx="2227213" cy="2106191"/>
              <a:chOff x="833675" y="9368854"/>
              <a:chExt cx="2068176" cy="2106191"/>
            </a:xfrm>
            <a:grpFill/>
          </p:grpSpPr>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V="1">
                <a:off x="833675" y="9368854"/>
                <a:ext cx="2068176" cy="2106191"/>
              </a:xfrm>
              <a:prstGeom prst="rect">
                <a:avLst/>
              </a:prstGeom>
              <a:grpFill/>
            </p:spPr>
          </p:pic>
          <p:sp>
            <p:nvSpPr>
              <p:cNvPr id="46" name="Right Arrow 45"/>
              <p:cNvSpPr/>
              <p:nvPr/>
            </p:nvSpPr>
            <p:spPr>
              <a:xfrm rot="617345">
                <a:off x="1427562" y="10399409"/>
                <a:ext cx="186805" cy="279194"/>
              </a:xfrm>
              <a:prstGeom prst="rightArrow">
                <a:avLst>
                  <a:gd name="adj1" fmla="val 43147"/>
                  <a:gd name="adj2" fmla="val 4746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pSp>
        <p:sp>
          <p:nvSpPr>
            <p:cNvPr id="13" name="Rectangle 12"/>
            <p:cNvSpPr/>
            <p:nvPr/>
          </p:nvSpPr>
          <p:spPr>
            <a:xfrm rot="698215">
              <a:off x="1300767" y="10309368"/>
              <a:ext cx="50800" cy="127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rot="698215">
              <a:off x="1227742" y="10293804"/>
              <a:ext cx="50800" cy="127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p:cNvSpPr/>
            <p:nvPr/>
          </p:nvSpPr>
          <p:spPr>
            <a:xfrm rot="698215" flipH="1">
              <a:off x="1373792" y="10321041"/>
              <a:ext cx="45719" cy="127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8" name="Rectangle 27"/>
          <p:cNvSpPr/>
          <p:nvPr/>
        </p:nvSpPr>
        <p:spPr>
          <a:xfrm>
            <a:off x="120976" y="4608745"/>
            <a:ext cx="6737024" cy="923330"/>
          </a:xfrm>
          <a:prstGeom prst="rect">
            <a:avLst/>
          </a:prstGeom>
        </p:spPr>
        <p:txBody>
          <a:bodyPr wrap="square">
            <a:spAutoFit/>
          </a:bodyPr>
          <a:lstStyle/>
          <a:p>
            <a:pPr>
              <a:lnSpc>
                <a:spcPct val="150000"/>
              </a:lnSpc>
            </a:pPr>
            <a:r>
              <a:rPr lang="en-US" sz="1200" dirty="0">
                <a:latin typeface="Lucida Grande" charset="0"/>
                <a:ea typeface="Lucida Grande" charset="0"/>
                <a:cs typeface="Lucida Grande" charset="0"/>
              </a:rPr>
              <a:t>This peak list was copied from </a:t>
            </a:r>
            <a:r>
              <a:rPr lang="en-US" sz="1200" dirty="0" err="1">
                <a:latin typeface="Lucida Grande" charset="0"/>
                <a:ea typeface="Lucida Grande" charset="0"/>
                <a:cs typeface="Lucida Grande" charset="0"/>
              </a:rPr>
              <a:t>Tstar</a:t>
            </a:r>
            <a:r>
              <a:rPr lang="en-US" sz="1200" dirty="0">
                <a:latin typeface="Lucida Grande" charset="0"/>
                <a:ea typeface="Lucida Grande" charset="0"/>
                <a:cs typeface="Lucida Grande" charset="0"/>
              </a:rPr>
              <a:t> without ligand, therefore, some peak will have changed position upon titration with the ligand. You will have to find the shifted peaks and correct their position. </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729" y="1094865"/>
            <a:ext cx="4816312" cy="3409161"/>
          </a:xfrm>
          <a:prstGeom prst="rect">
            <a:avLst/>
          </a:prstGeom>
        </p:spPr>
      </p:pic>
      <p:sp>
        <p:nvSpPr>
          <p:cNvPr id="36" name="Right Arrow 35"/>
          <p:cNvSpPr/>
          <p:nvPr/>
        </p:nvSpPr>
        <p:spPr>
          <a:xfrm rot="9807853">
            <a:off x="3418497" y="1925737"/>
            <a:ext cx="919178" cy="474231"/>
          </a:xfrm>
          <a:prstGeom prst="rightArrow">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7" name="TextBox 36"/>
          <p:cNvSpPr txBox="1"/>
          <p:nvPr/>
        </p:nvSpPr>
        <p:spPr>
          <a:xfrm>
            <a:off x="4340794" y="1804739"/>
            <a:ext cx="2334325" cy="338554"/>
          </a:xfrm>
          <a:prstGeom prst="rect">
            <a:avLst/>
          </a:prstGeom>
          <a:solidFill>
            <a:schemeClr val="bg1"/>
          </a:solidFill>
          <a:ln>
            <a:solidFill>
              <a:srgbClr val="03B9FF"/>
            </a:solidFill>
          </a:ln>
        </p:spPr>
        <p:txBody>
          <a:bodyPr wrap="square" rtlCol="0">
            <a:spAutoFit/>
          </a:bodyPr>
          <a:lstStyle/>
          <a:p>
            <a:r>
              <a:rPr lang="en-GB" sz="1600" b="1" dirty="0"/>
              <a:t>Double click </a:t>
            </a:r>
            <a:r>
              <a:rPr lang="en-GB" sz="1600" b="1" dirty="0">
                <a:latin typeface="Lucida Grande" charset="0"/>
                <a:ea typeface="Lucida Grande" charset="0"/>
                <a:cs typeface="Lucida Grande" charset="0"/>
              </a:rPr>
              <a:t>#10</a:t>
            </a:r>
            <a:endParaRPr lang="en-GB" sz="1600" b="1" dirty="0"/>
          </a:p>
        </p:txBody>
      </p:sp>
      <p:sp>
        <p:nvSpPr>
          <p:cNvPr id="2" name="Slide Number Placeholder 1"/>
          <p:cNvSpPr>
            <a:spLocks noGrp="1"/>
          </p:cNvSpPr>
          <p:nvPr>
            <p:ph type="sldNum" sz="quarter" idx="12"/>
          </p:nvPr>
        </p:nvSpPr>
        <p:spPr/>
        <p:txBody>
          <a:bodyPr/>
          <a:lstStyle/>
          <a:p>
            <a:fld id="{EAB789F6-3BD3-1645-B8E5-7AE28DC0F5BB}" type="slidenum">
              <a:rPr lang="en-US" smtClean="0"/>
              <a:t>10</a:t>
            </a:fld>
            <a:endParaRPr lang="en-US"/>
          </a:p>
        </p:txBody>
      </p:sp>
    </p:spTree>
    <p:extLst>
      <p:ext uri="{BB962C8B-B14F-4D97-AF65-F5344CB8AC3E}">
        <p14:creationId xmlns:p14="http://schemas.microsoft.com/office/powerpoint/2010/main" val="161919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1"/>
            <a:ext cx="6858000" cy="34232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0" name="Rectangle 9"/>
          <p:cNvSpPr/>
          <p:nvPr/>
        </p:nvSpPr>
        <p:spPr>
          <a:xfrm>
            <a:off x="2471848" y="179276"/>
            <a:ext cx="1914307" cy="461665"/>
          </a:xfrm>
          <a:prstGeom prst="rect">
            <a:avLst/>
          </a:prstGeom>
        </p:spPr>
        <p:txBody>
          <a:bodyPr wrap="none">
            <a:spAutoFit/>
          </a:bodyPr>
          <a:lstStyle/>
          <a:p>
            <a:pPr algn="ctr"/>
            <a:r>
              <a:rPr lang="en-GB" sz="2400" dirty="0">
                <a:latin typeface="Lucida Grande" charset="0"/>
                <a:ea typeface="ＭＳ 明朝" charset="-128"/>
              </a:rPr>
              <a:t>Move Peaks</a:t>
            </a:r>
            <a:endParaRPr lang="en-US" sz="1801" dirty="0"/>
          </a:p>
        </p:txBody>
      </p:sp>
      <p:sp>
        <p:nvSpPr>
          <p:cNvPr id="14" name="Rectangle 1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20" name="Rectangle 19"/>
          <p:cNvSpPr/>
          <p:nvPr/>
        </p:nvSpPr>
        <p:spPr>
          <a:xfrm>
            <a:off x="0" y="4510882"/>
            <a:ext cx="955964" cy="461665"/>
          </a:xfrm>
          <a:prstGeom prst="rect">
            <a:avLst/>
          </a:prstGeom>
        </p:spPr>
        <p:txBody>
          <a:bodyPr wrap="square">
            <a:spAutoFit/>
          </a:bodyPr>
          <a:lstStyle/>
          <a:p>
            <a:pPr algn="ctr"/>
            <a:r>
              <a:rPr lang="en-GB" sz="2400" dirty="0">
                <a:latin typeface="Lucida Grande" charset="0"/>
                <a:ea typeface="ＭＳ 明朝" charset="-128"/>
              </a:rPr>
              <a:t>3</a:t>
            </a:r>
            <a:r>
              <a:rPr lang="en-GB" sz="1401" dirty="0">
                <a:latin typeface="Lucida Grande" charset="0"/>
                <a:ea typeface="ＭＳ 明朝" charset="-128"/>
              </a:rPr>
              <a:t>E</a:t>
            </a:r>
            <a:endParaRPr lang="en-US" sz="1801" dirty="0"/>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34" name="Rectangle 3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5" name="Rectangle 34"/>
          <p:cNvSpPr/>
          <p:nvPr/>
        </p:nvSpPr>
        <p:spPr>
          <a:xfrm>
            <a:off x="603182" y="4510882"/>
            <a:ext cx="6003500" cy="3416320"/>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Map the trajectory.</a:t>
            </a:r>
          </a:p>
          <a:p>
            <a:pPr>
              <a:lnSpc>
                <a:spcPct val="150000"/>
              </a:lnSpc>
            </a:pPr>
            <a:r>
              <a:rPr lang="en-GB" sz="1200" dirty="0">
                <a:latin typeface="Lucida Grande" charset="0"/>
                <a:ea typeface="Lucida Grande" charset="0"/>
                <a:cs typeface="Lucida Grande" charset="0"/>
              </a:rPr>
              <a:t>To map the trajectory of the peak shifts it is important to check the other spectra too.</a:t>
            </a:r>
          </a:p>
          <a:p>
            <a:pPr marL="171454" indent="-171454">
              <a:lnSpc>
                <a:spcPct val="150000"/>
              </a:lnSpc>
              <a:buFont typeface="Arial" charset="0"/>
              <a:buChar char="•"/>
            </a:pPr>
            <a:r>
              <a:rPr lang="en-GB" sz="1200" dirty="0">
                <a:latin typeface="Lucida Grande" charset="0"/>
                <a:ea typeface="Lucida Grande" charset="0"/>
                <a:cs typeface="Lucida Grande" charset="0"/>
              </a:rPr>
              <a:t>toggle on and off manually the spectra on the toolbar to see any differences in the peak positions across the different spectra. </a:t>
            </a:r>
          </a:p>
          <a:p>
            <a:pPr marL="171454" indent="-171454">
              <a:lnSpc>
                <a:spcPct val="150000"/>
              </a:lnSpc>
              <a:buFont typeface="Arial" charset="0"/>
              <a:buChar char="•"/>
            </a:pPr>
            <a:endParaRPr lang="en-GB" sz="1200" dirty="0">
              <a:latin typeface="Lucida Grande" charset="0"/>
              <a:ea typeface="Lucida Grande" charset="0"/>
              <a:cs typeface="Lucida Grande" charset="0"/>
            </a:endParaRPr>
          </a:p>
          <a:p>
            <a:pPr>
              <a:lnSpc>
                <a:spcPct val="150000"/>
              </a:lnSpc>
            </a:pPr>
            <a:r>
              <a:rPr lang="en-GB" sz="1200" dirty="0">
                <a:latin typeface="Lucida Grande" charset="0"/>
                <a:ea typeface="Lucida Grande" charset="0"/>
                <a:cs typeface="Lucida Grande" charset="0"/>
              </a:rPr>
              <a:t>Useful shortcuts:</a:t>
            </a:r>
          </a:p>
          <a:p>
            <a:pPr marL="628650" lvl="1" indent="-171450">
              <a:lnSpc>
                <a:spcPct val="150000"/>
              </a:lnSpc>
              <a:buFont typeface="Wingdings" charset="2"/>
              <a:buChar char="§"/>
            </a:pPr>
            <a:r>
              <a:rPr lang="en-GB" sz="1200" dirty="0">
                <a:latin typeface="Lucida Grande" charset="0"/>
                <a:ea typeface="Lucida Grande" charset="0"/>
                <a:cs typeface="Lucida Grande" charset="0"/>
              </a:rPr>
              <a:t> “Tab-Tab” (press twice ⇥⇥) </a:t>
            </a:r>
            <a:br>
              <a:rPr lang="en-GB" sz="1200" dirty="0">
                <a:latin typeface="Lucida Grande" charset="0"/>
                <a:ea typeface="Lucida Grande" charset="0"/>
                <a:cs typeface="Lucida Grande" charset="0"/>
              </a:rPr>
            </a:br>
            <a:r>
              <a:rPr lang="en-GB" sz="1200" dirty="0">
                <a:latin typeface="Lucida Grande" charset="0"/>
                <a:ea typeface="Lucida Grande" charset="0"/>
                <a:cs typeface="Lucida Grande" charset="0"/>
              </a:rPr>
              <a:t> Displays the next spectrum and hides all others</a:t>
            </a:r>
          </a:p>
          <a:p>
            <a:pPr marL="628650" lvl="1" indent="-171450">
              <a:lnSpc>
                <a:spcPct val="150000"/>
              </a:lnSpc>
              <a:buFont typeface="Wingdings" charset="2"/>
              <a:buChar char="§"/>
            </a:pPr>
            <a:r>
              <a:rPr lang="en-GB" sz="1200" dirty="0">
                <a:latin typeface="Lucida Grande" charset="0"/>
                <a:ea typeface="Lucida Grande" charset="0"/>
                <a:cs typeface="Lucida Grande" charset="0"/>
              </a:rPr>
              <a:t> “Tab-A” : Displays all spectra</a:t>
            </a:r>
          </a:p>
          <a:p>
            <a:pPr marL="628650" lvl="1" indent="-171450">
              <a:lnSpc>
                <a:spcPct val="150000"/>
              </a:lnSpc>
              <a:buFont typeface="Wingdings" charset="2"/>
              <a:buChar char="§"/>
            </a:pPr>
            <a:r>
              <a:rPr lang="en-GB" sz="1200" dirty="0">
                <a:latin typeface="Lucida Grande" charset="0"/>
                <a:ea typeface="Lucida Grande" charset="0"/>
                <a:cs typeface="Lucida Grande" charset="0"/>
              </a:rPr>
              <a:t> “Tab-x” : Reverts displayed spectra</a:t>
            </a:r>
          </a:p>
          <a:p>
            <a:pPr marL="171454" indent="-171454">
              <a:lnSpc>
                <a:spcPct val="150000"/>
              </a:lnSpc>
              <a:buFont typeface="Arial" charset="0"/>
              <a:buChar char="•"/>
            </a:pPr>
            <a:endParaRPr lang="en-GB" sz="1200" dirty="0">
              <a:latin typeface="Lucida Grande" charset="0"/>
              <a:ea typeface="Lucida Grande" charset="0"/>
              <a:cs typeface="Lucida Grande" charset="0"/>
            </a:endParaRPr>
          </a:p>
        </p:txBody>
      </p:sp>
      <p:sp>
        <p:nvSpPr>
          <p:cNvPr id="29" name="Rectangle 28"/>
          <p:cNvSpPr/>
          <p:nvPr/>
        </p:nvSpPr>
        <p:spPr>
          <a:xfrm>
            <a:off x="171388" y="8165010"/>
            <a:ext cx="6435294" cy="1665969"/>
          </a:xfrm>
          <a:prstGeom prst="rect">
            <a:avLst/>
          </a:prstGeom>
        </p:spPr>
        <p:txBody>
          <a:bodyPr wrap="square">
            <a:spAutoFit/>
          </a:bodyPr>
          <a:lstStyle/>
          <a:p>
            <a:pPr algn="just">
              <a:lnSpc>
                <a:spcPct val="150000"/>
              </a:lnSpc>
            </a:pPr>
            <a:r>
              <a:rPr lang="en-GB" sz="1400" b="1" dirty="0">
                <a:latin typeface="Lucida Grande" charset="0"/>
                <a:ea typeface="Lucida Grande" charset="0"/>
                <a:cs typeface="Lucida Grande" charset="0"/>
              </a:rPr>
              <a:t>To have a full overview of the </a:t>
            </a:r>
            <a:r>
              <a:rPr lang="en-GB" sz="1400" b="1" dirty="0" err="1">
                <a:latin typeface="Lucida Grande" charset="0"/>
                <a:ea typeface="Lucida Grande" charset="0"/>
                <a:cs typeface="Lucida Grande" charset="0"/>
              </a:rPr>
              <a:t>ChemicalShiftMapping</a:t>
            </a:r>
            <a:r>
              <a:rPr lang="en-GB" sz="1400" b="1" dirty="0">
                <a:latin typeface="Lucida Grande" charset="0"/>
                <a:ea typeface="Lucida Grande" charset="0"/>
                <a:cs typeface="Lucida Grande" charset="0"/>
              </a:rPr>
              <a:t> module, you will need to repeat points 3D and 3E for as many peaks as possible. The project “</a:t>
            </a:r>
            <a:r>
              <a:rPr lang="en-GB" sz="1400" b="1" dirty="0" err="1">
                <a:latin typeface="Lucida Grande" charset="0"/>
                <a:ea typeface="Lucida Grande" charset="0"/>
                <a:cs typeface="Lucida Grande" charset="0"/>
              </a:rPr>
              <a:t>TstarCompleted.ccpn</a:t>
            </a:r>
            <a:r>
              <a:rPr lang="en-GB" sz="1400" b="1" dirty="0">
                <a:latin typeface="Lucida Grande" charset="0"/>
                <a:ea typeface="Lucida Grande" charset="0"/>
                <a:cs typeface="Lucida Grande" charset="0"/>
              </a:rPr>
              <a:t>” includes fitted peaks for all spectra, you might continue the tutorial using that project instead.</a:t>
            </a:r>
          </a:p>
          <a:p>
            <a:pPr algn="just">
              <a:lnSpc>
                <a:spcPct val="150000"/>
              </a:lnSpc>
            </a:pPr>
            <a:r>
              <a:rPr lang="en-GB" sz="1400" b="1" dirty="0">
                <a:latin typeface="Lucida Grande" charset="0"/>
                <a:ea typeface="Lucida Grande" charset="0"/>
                <a:cs typeface="Lucida Grande" charset="0"/>
              </a:rPr>
              <a:t> </a:t>
            </a:r>
            <a:endParaRPr lang="en-GB" sz="1400" dirty="0">
              <a:latin typeface="Lucida Grande" charset="0"/>
              <a:ea typeface="Lucida Grande" charset="0"/>
              <a:cs typeface="Lucida Grande"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117" y="1047643"/>
            <a:ext cx="1918665" cy="225028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6441" y="1047642"/>
            <a:ext cx="2645081" cy="2227851"/>
          </a:xfrm>
          <a:prstGeom prst="rect">
            <a:avLst/>
          </a:prstGeom>
        </p:spPr>
      </p:pic>
      <p:sp>
        <p:nvSpPr>
          <p:cNvPr id="23" name="Rectangle 22"/>
          <p:cNvSpPr/>
          <p:nvPr/>
        </p:nvSpPr>
        <p:spPr>
          <a:xfrm>
            <a:off x="322117" y="1021063"/>
            <a:ext cx="1717698" cy="325417"/>
          </a:xfrm>
          <a:prstGeom prst="rect">
            <a:avLst/>
          </a:prstGeom>
          <a:noFill/>
          <a:ln w="38100">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2981201" y="1003588"/>
            <a:ext cx="1630992" cy="342892"/>
          </a:xfrm>
          <a:prstGeom prst="rect">
            <a:avLst/>
          </a:prstGeom>
          <a:noFill/>
          <a:ln w="38100">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294974" y="3499216"/>
            <a:ext cx="5713940" cy="553998"/>
          </a:xfrm>
          <a:prstGeom prst="rect">
            <a:avLst/>
          </a:prstGeom>
        </p:spPr>
        <p:txBody>
          <a:bodyPr wrap="square">
            <a:spAutoFit/>
          </a:bodyPr>
          <a:lstStyle/>
          <a:p>
            <a:pPr>
              <a:lnSpc>
                <a:spcPct val="150000"/>
              </a:lnSpc>
            </a:pPr>
            <a:r>
              <a:rPr lang="en-GB" sz="1000" dirty="0">
                <a:latin typeface="Lucida Grande" charset="0"/>
                <a:ea typeface="Lucida Grande" charset="0"/>
                <a:cs typeface="Lucida Grande" charset="0"/>
              </a:rPr>
              <a:t>To change the order how spectra are displayed: Middle mouse on the toolbar button and drag and drop the button to a new positon in the toolbar  </a:t>
            </a:r>
          </a:p>
        </p:txBody>
      </p:sp>
      <p:sp>
        <p:nvSpPr>
          <p:cNvPr id="3" name="Slide Number Placeholder 2"/>
          <p:cNvSpPr>
            <a:spLocks noGrp="1"/>
          </p:cNvSpPr>
          <p:nvPr>
            <p:ph type="sldNum" sz="quarter" idx="12"/>
          </p:nvPr>
        </p:nvSpPr>
        <p:spPr/>
        <p:txBody>
          <a:bodyPr/>
          <a:lstStyle/>
          <a:p>
            <a:fld id="{EAB789F6-3BD3-1645-B8E5-7AE28DC0F5BB}" type="slidenum">
              <a:rPr lang="en-US" smtClean="0"/>
              <a:t>11</a:t>
            </a:fld>
            <a:endParaRPr lang="en-US"/>
          </a:p>
        </p:txBody>
      </p:sp>
    </p:spTree>
    <p:extLst>
      <p:ext uri="{BB962C8B-B14F-4D97-AF65-F5344CB8AC3E}">
        <p14:creationId xmlns:p14="http://schemas.microsoft.com/office/powerpoint/2010/main" val="775122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2"/>
            <a:ext cx="6858000" cy="617504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20" name="Rectangle 19"/>
          <p:cNvSpPr/>
          <p:nvPr/>
        </p:nvSpPr>
        <p:spPr>
          <a:xfrm>
            <a:off x="-140005" y="7507619"/>
            <a:ext cx="955964" cy="461665"/>
          </a:xfrm>
          <a:prstGeom prst="rect">
            <a:avLst/>
          </a:prstGeom>
        </p:spPr>
        <p:txBody>
          <a:bodyPr wrap="square">
            <a:spAutoFit/>
          </a:bodyPr>
          <a:lstStyle/>
          <a:p>
            <a:pPr algn="ctr"/>
            <a:r>
              <a:rPr lang="en-GB" sz="2400" dirty="0">
                <a:latin typeface="Lucida Grande" charset="0"/>
                <a:ea typeface="ＭＳ 明朝" charset="-128"/>
              </a:rPr>
              <a:t>4</a:t>
            </a:r>
            <a:r>
              <a:rPr lang="en-GB" sz="1401" dirty="0">
                <a:latin typeface="Lucida Grande" charset="0"/>
                <a:ea typeface="ＭＳ 明朝" charset="-128"/>
              </a:rPr>
              <a:t>A</a:t>
            </a:r>
            <a:endParaRPr lang="en-US" sz="1801" dirty="0"/>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1" name="Rectangle 30"/>
          <p:cNvSpPr/>
          <p:nvPr/>
        </p:nvSpPr>
        <p:spPr>
          <a:xfrm>
            <a:off x="1" y="811263"/>
            <a:ext cx="6858000" cy="538379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4</a:t>
            </a:r>
            <a:endParaRPr lang="en-US" sz="1801" dirty="0"/>
          </a:p>
        </p:txBody>
      </p:sp>
      <p:sp>
        <p:nvSpPr>
          <p:cNvPr id="33" name="Rectangle 32"/>
          <p:cNvSpPr/>
          <p:nvPr/>
        </p:nvSpPr>
        <p:spPr>
          <a:xfrm>
            <a:off x="2549596" y="179276"/>
            <a:ext cx="1758815" cy="461665"/>
          </a:xfrm>
          <a:prstGeom prst="rect">
            <a:avLst/>
          </a:prstGeom>
        </p:spPr>
        <p:txBody>
          <a:bodyPr wrap="none">
            <a:spAutoFit/>
          </a:bodyPr>
          <a:lstStyle/>
          <a:p>
            <a:pPr algn="ctr"/>
            <a:r>
              <a:rPr lang="en-GB" sz="2400" dirty="0">
                <a:latin typeface="Lucida Grande" charset="0"/>
                <a:ea typeface="ＭＳ 明朝" charset="-128"/>
              </a:rPr>
              <a:t>Map Peaks</a:t>
            </a:r>
            <a:endParaRPr lang="en-US" sz="1801" dirty="0"/>
          </a:p>
        </p:txBody>
      </p:sp>
      <p:sp>
        <p:nvSpPr>
          <p:cNvPr id="34" name="Rectangle 3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5" name="Rectangle 34"/>
          <p:cNvSpPr/>
          <p:nvPr/>
        </p:nvSpPr>
        <p:spPr>
          <a:xfrm>
            <a:off x="575472" y="7592931"/>
            <a:ext cx="6003500" cy="2031325"/>
          </a:xfrm>
          <a:prstGeom prst="rect">
            <a:avLst/>
          </a:prstGeom>
        </p:spPr>
        <p:txBody>
          <a:bodyPr wrap="square">
            <a:spAutoFit/>
          </a:bodyPr>
          <a:lstStyle/>
          <a:p>
            <a:pPr algn="just">
              <a:lnSpc>
                <a:spcPct val="150000"/>
              </a:lnSpc>
            </a:pPr>
            <a:r>
              <a:rPr lang="en-GB" sz="1200" b="1" dirty="0">
                <a:latin typeface="Lucida Grande" charset="0"/>
                <a:ea typeface="Lucida Grande" charset="0"/>
                <a:cs typeface="Lucida Grande" charset="0"/>
              </a:rPr>
              <a:t>Open the Chemical Shift Mapping module, shortcut “CM”.</a:t>
            </a:r>
          </a:p>
          <a:p>
            <a:pPr algn="just">
              <a:lnSpc>
                <a:spcPct val="150000"/>
              </a:lnSpc>
            </a:pPr>
            <a:r>
              <a:rPr lang="en-GB" sz="1200" dirty="0">
                <a:latin typeface="Lucida Grande" charset="0"/>
                <a:ea typeface="Lucida Grande" charset="0"/>
                <a:cs typeface="Lucida Grande" charset="0"/>
              </a:rPr>
              <a:t>Once you have moved all peaks correctly, inspect the chemical shift perturbations using the Chemical Shift Mapping module.</a:t>
            </a:r>
          </a:p>
          <a:p>
            <a:pPr marL="171454" indent="-171454" algn="just">
              <a:lnSpc>
                <a:spcPct val="150000"/>
              </a:lnSpc>
              <a:buFont typeface="Arial" charset="0"/>
              <a:buChar char="•"/>
            </a:pPr>
            <a:r>
              <a:rPr lang="en-GB" sz="1200" dirty="0">
                <a:latin typeface="Lucida Grande" charset="0"/>
                <a:ea typeface="Lucida Grande" charset="0"/>
                <a:cs typeface="Lucida Grande" charset="0"/>
              </a:rPr>
              <a:t>Go to the main menu -&gt; </a:t>
            </a:r>
            <a:r>
              <a:rPr lang="en-GB" sz="1200" i="1" dirty="0">
                <a:latin typeface="Lucida Grande" charset="0"/>
                <a:ea typeface="Lucida Grande" charset="0"/>
                <a:cs typeface="Lucida Grande" charset="0"/>
              </a:rPr>
              <a:t>View</a:t>
            </a:r>
            <a:r>
              <a:rPr lang="en-GB" sz="1200" dirty="0">
                <a:latin typeface="Lucida Grande" charset="0"/>
                <a:ea typeface="Lucida Grande" charset="0"/>
                <a:cs typeface="Lucida Grande" charset="0"/>
              </a:rPr>
              <a:t> -&gt;</a:t>
            </a:r>
            <a:r>
              <a:rPr lang="en-GB" sz="1200" i="1" dirty="0">
                <a:latin typeface="Lucida Grande" charset="0"/>
                <a:ea typeface="Lucida Grande" charset="0"/>
                <a:cs typeface="Lucida Grande" charset="0"/>
              </a:rPr>
              <a:t>Chemical Shift Mapping </a:t>
            </a:r>
            <a:r>
              <a:rPr lang="en-GB" sz="1200" dirty="0">
                <a:latin typeface="Lucida Grande" charset="0"/>
                <a:ea typeface="Lucida Grande" charset="0"/>
                <a:cs typeface="Lucida Grande" charset="0"/>
              </a:rPr>
              <a:t>module or use the shortcut “CM”.</a:t>
            </a:r>
          </a:p>
          <a:p>
            <a:pPr marL="171454" indent="-171454" algn="just">
              <a:lnSpc>
                <a:spcPct val="150000"/>
              </a:lnSpc>
              <a:buFont typeface="Arial" charset="0"/>
              <a:buChar char="•"/>
            </a:pPr>
            <a:endParaRPr lang="en-GB" sz="1200" dirty="0">
              <a:latin typeface="Lucida Grande" charset="0"/>
              <a:ea typeface="Lucida Grande" charset="0"/>
              <a:cs typeface="Lucida Grande" charset="0"/>
            </a:endParaRPr>
          </a:p>
          <a:p>
            <a:pPr algn="just">
              <a:lnSpc>
                <a:spcPct val="150000"/>
              </a:lnSpc>
            </a:pPr>
            <a:r>
              <a:rPr lang="en-GB" sz="1200" dirty="0">
                <a:latin typeface="Lucida Grande" charset="0"/>
                <a:ea typeface="Lucida Grande" charset="0"/>
                <a:cs typeface="Lucida Grande" charset="0"/>
              </a:rPr>
              <a:t> </a:t>
            </a:r>
          </a:p>
        </p:txBody>
      </p:sp>
      <p:sp>
        <p:nvSpPr>
          <p:cNvPr id="2" name="Rectangle 1"/>
          <p:cNvSpPr/>
          <p:nvPr/>
        </p:nvSpPr>
        <p:spPr>
          <a:xfrm>
            <a:off x="1" y="5225947"/>
            <a:ext cx="6858000" cy="1131079"/>
          </a:xfrm>
          <a:prstGeom prst="rect">
            <a:avLst/>
          </a:prstGeom>
        </p:spPr>
        <p:txBody>
          <a:bodyPr wrap="square">
            <a:spAutoFit/>
          </a:bodyPr>
          <a:lstStyle/>
          <a:p>
            <a:pPr algn="just">
              <a:lnSpc>
                <a:spcPct val="150000"/>
              </a:lnSpc>
            </a:pPr>
            <a:r>
              <a:rPr lang="en-GB" sz="900" dirty="0">
                <a:latin typeface="Lucida Grande" charset="0"/>
                <a:ea typeface="Lucida Grande" charset="0"/>
                <a:cs typeface="Lucida Grande" charset="0"/>
              </a:rPr>
              <a:t>The</a:t>
            </a:r>
            <a:r>
              <a:rPr lang="en-GB" sz="900" b="1" dirty="0">
                <a:latin typeface="Lucida Grande" charset="0"/>
                <a:ea typeface="Lucida Grande" charset="0"/>
                <a:cs typeface="Lucida Grande" charset="0"/>
              </a:rPr>
              <a:t> Chemical Shift Mapping module </a:t>
            </a:r>
            <a:r>
              <a:rPr lang="en-GB" sz="900" dirty="0">
                <a:latin typeface="Lucida Grande" charset="0"/>
                <a:ea typeface="Lucida Grande" charset="0"/>
                <a:cs typeface="Lucida Grande" charset="0"/>
              </a:rPr>
              <a:t>includes a bar chart plot, a residue table and a settings panel.</a:t>
            </a:r>
          </a:p>
          <a:p>
            <a:pPr algn="just">
              <a:lnSpc>
                <a:spcPct val="150000"/>
              </a:lnSpc>
            </a:pPr>
            <a:r>
              <a:rPr lang="en-GB" sz="900" dirty="0">
                <a:latin typeface="Lucida Grande" charset="0"/>
                <a:ea typeface="Lucida Grande" charset="0"/>
                <a:cs typeface="Lucida Grande" charset="0"/>
              </a:rPr>
              <a:t>As previously stated, each peak represents a single residue in the protein (apart from the sidechain peaks). From now on, we will refer  as </a:t>
            </a:r>
            <a:r>
              <a:rPr lang="en-GB" sz="900" i="1" dirty="0" err="1">
                <a:latin typeface="Lucida Grande" charset="0"/>
                <a:ea typeface="Lucida Grande" charset="0"/>
                <a:cs typeface="Lucida Grande" charset="0"/>
              </a:rPr>
              <a:t>NmrResidue</a:t>
            </a:r>
            <a:r>
              <a:rPr lang="en-GB" sz="900" dirty="0">
                <a:latin typeface="Lucida Grande" charset="0"/>
                <a:ea typeface="Lucida Grande" charset="0"/>
                <a:cs typeface="Lucida Grande" charset="0"/>
              </a:rPr>
              <a:t> for a residue assigned to its spectrum peak. In green are plotted the </a:t>
            </a:r>
            <a:r>
              <a:rPr lang="en-GB" sz="900" dirty="0" err="1">
                <a:latin typeface="Lucida Grande" charset="0"/>
                <a:ea typeface="Lucida Grande" charset="0"/>
                <a:cs typeface="Lucida Grande" charset="0"/>
              </a:rPr>
              <a:t>NmrResidues</a:t>
            </a:r>
            <a:r>
              <a:rPr lang="en-GB" sz="900" dirty="0">
                <a:latin typeface="Lucida Grande" charset="0"/>
                <a:ea typeface="Lucida Grande" charset="0"/>
                <a:cs typeface="Lucida Grande" charset="0"/>
              </a:rPr>
              <a:t> that have moved above a threshold of 0.1 ppm; in red the others.</a:t>
            </a:r>
          </a:p>
          <a:p>
            <a:pPr algn="just">
              <a:lnSpc>
                <a:spcPct val="150000"/>
              </a:lnSpc>
            </a:pPr>
            <a:endParaRPr lang="en-GB" sz="900" dirty="0">
              <a:latin typeface="Lucida Grande" charset="0"/>
              <a:ea typeface="Lucida Grande" charset="0"/>
              <a:cs typeface="Lucida Grande"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364" y="1098785"/>
            <a:ext cx="4380787" cy="3721924"/>
          </a:xfrm>
          <a:prstGeom prst="rect">
            <a:avLst/>
          </a:prstGeom>
        </p:spPr>
      </p:pic>
      <p:sp>
        <p:nvSpPr>
          <p:cNvPr id="18" name="Right Arrow 17"/>
          <p:cNvSpPr/>
          <p:nvPr/>
        </p:nvSpPr>
        <p:spPr>
          <a:xfrm rot="10800000">
            <a:off x="2658044" y="1855030"/>
            <a:ext cx="919178" cy="474231"/>
          </a:xfrm>
          <a:prstGeom prst="rightArrow">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 name="Slide Number Placeholder 2"/>
          <p:cNvSpPr>
            <a:spLocks noGrp="1"/>
          </p:cNvSpPr>
          <p:nvPr>
            <p:ph type="sldNum" sz="quarter" idx="12"/>
          </p:nvPr>
        </p:nvSpPr>
        <p:spPr/>
        <p:txBody>
          <a:bodyPr/>
          <a:lstStyle/>
          <a:p>
            <a:fld id="{EAB789F6-3BD3-1645-B8E5-7AE28DC0F5BB}" type="slidenum">
              <a:rPr lang="en-US" smtClean="0"/>
              <a:t>12</a:t>
            </a:fld>
            <a:endParaRPr lang="en-US"/>
          </a:p>
        </p:txBody>
      </p:sp>
    </p:spTree>
    <p:extLst>
      <p:ext uri="{BB962C8B-B14F-4D97-AF65-F5344CB8AC3E}">
        <p14:creationId xmlns:p14="http://schemas.microsoft.com/office/powerpoint/2010/main" val="1049193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1"/>
            <a:ext cx="6858000" cy="5383791"/>
          </a:xfrm>
          <a:prstGeom prst="rect">
            <a:avLst/>
          </a:prstGeom>
          <a:solidFill>
            <a:srgbClr val="FAF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20" name="Rectangle 19"/>
          <p:cNvSpPr/>
          <p:nvPr/>
        </p:nvSpPr>
        <p:spPr>
          <a:xfrm>
            <a:off x="-112294" y="6405394"/>
            <a:ext cx="955964" cy="461665"/>
          </a:xfrm>
          <a:prstGeom prst="rect">
            <a:avLst/>
          </a:prstGeom>
        </p:spPr>
        <p:txBody>
          <a:bodyPr wrap="square">
            <a:spAutoFit/>
          </a:bodyPr>
          <a:lstStyle/>
          <a:p>
            <a:pPr algn="ctr"/>
            <a:r>
              <a:rPr lang="en-GB" sz="2400" dirty="0">
                <a:latin typeface="Lucida Grande" charset="0"/>
                <a:ea typeface="ＭＳ 明朝" charset="-128"/>
              </a:rPr>
              <a:t>4</a:t>
            </a:r>
            <a:r>
              <a:rPr lang="en-GB" sz="1401" dirty="0">
                <a:latin typeface="Lucida Grande" charset="0"/>
                <a:ea typeface="ＭＳ 明朝" charset="-128"/>
              </a:rPr>
              <a:t>B</a:t>
            </a:r>
            <a:endParaRPr lang="en-US" sz="1801" dirty="0"/>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1" name="Rectangle 30"/>
          <p:cNvSpPr/>
          <p:nvPr/>
        </p:nvSpPr>
        <p:spPr>
          <a:xfrm>
            <a:off x="0" y="883781"/>
            <a:ext cx="6858000" cy="538379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4</a:t>
            </a:r>
            <a:endParaRPr lang="en-US" sz="1801" dirty="0"/>
          </a:p>
        </p:txBody>
      </p:sp>
      <p:sp>
        <p:nvSpPr>
          <p:cNvPr id="33" name="Rectangle 32"/>
          <p:cNvSpPr/>
          <p:nvPr/>
        </p:nvSpPr>
        <p:spPr>
          <a:xfrm>
            <a:off x="2549596" y="179276"/>
            <a:ext cx="1758815" cy="461665"/>
          </a:xfrm>
          <a:prstGeom prst="rect">
            <a:avLst/>
          </a:prstGeom>
        </p:spPr>
        <p:txBody>
          <a:bodyPr wrap="none">
            <a:spAutoFit/>
          </a:bodyPr>
          <a:lstStyle/>
          <a:p>
            <a:pPr algn="ctr"/>
            <a:r>
              <a:rPr lang="en-GB" sz="2400" dirty="0">
                <a:latin typeface="Lucida Grande" charset="0"/>
                <a:ea typeface="ＭＳ 明朝" charset="-128"/>
              </a:rPr>
              <a:t>Map Peaks</a:t>
            </a:r>
            <a:endParaRPr lang="en-US" sz="1801" dirty="0"/>
          </a:p>
        </p:txBody>
      </p:sp>
      <p:sp>
        <p:nvSpPr>
          <p:cNvPr id="34" name="Rectangle 3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5" name="Rectangle 34"/>
          <p:cNvSpPr/>
          <p:nvPr/>
        </p:nvSpPr>
        <p:spPr>
          <a:xfrm>
            <a:off x="603182" y="6490706"/>
            <a:ext cx="6003500" cy="2862322"/>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Changing the default values.</a:t>
            </a:r>
          </a:p>
          <a:p>
            <a:pPr>
              <a:lnSpc>
                <a:spcPct val="150000"/>
              </a:lnSpc>
            </a:pPr>
            <a:r>
              <a:rPr lang="en-GB" sz="1200" dirty="0">
                <a:latin typeface="Lucida Grande" charset="0"/>
                <a:ea typeface="Lucida Grande" charset="0"/>
                <a:cs typeface="Lucida Grande" charset="0"/>
              </a:rPr>
              <a:t>Click the “gear icon” in the top left corner of the module      .</a:t>
            </a:r>
          </a:p>
          <a:p>
            <a:pPr>
              <a:lnSpc>
                <a:spcPct val="150000"/>
              </a:lnSpc>
            </a:pPr>
            <a:r>
              <a:rPr lang="en-GB" sz="1200" dirty="0">
                <a:latin typeface="Lucida Grande" charset="0"/>
                <a:ea typeface="Lucida Grande" charset="0"/>
                <a:cs typeface="Lucida Grande" charset="0"/>
              </a:rPr>
              <a:t>Set:</a:t>
            </a:r>
          </a:p>
          <a:p>
            <a:pPr marL="171454" indent="-171454">
              <a:lnSpc>
                <a:spcPct val="150000"/>
              </a:lnSpc>
              <a:buFont typeface="Arial" charset="0"/>
              <a:buChar char="•"/>
            </a:pPr>
            <a:r>
              <a:rPr lang="en-GB" sz="1200" i="1" dirty="0">
                <a:latin typeface="Lucida Grande" charset="0"/>
                <a:ea typeface="Lucida Grande" charset="0"/>
                <a:cs typeface="Lucida Grande" charset="0"/>
              </a:rPr>
              <a:t>Relative Contribution</a:t>
            </a:r>
            <a:r>
              <a:rPr lang="en-GB" sz="1200" dirty="0">
                <a:latin typeface="Lucida Grande" charset="0"/>
                <a:ea typeface="Lucida Grande" charset="0"/>
                <a:cs typeface="Lucida Grande" charset="0"/>
              </a:rPr>
              <a:t>: H = 6.5, N = 1 </a:t>
            </a:r>
          </a:p>
          <a:p>
            <a:pPr marL="171454" indent="-171454">
              <a:lnSpc>
                <a:spcPct val="150000"/>
              </a:lnSpc>
              <a:buFont typeface="Arial" charset="0"/>
              <a:buChar char="•"/>
            </a:pPr>
            <a:r>
              <a:rPr lang="en-GB" sz="1200" i="1" dirty="0">
                <a:latin typeface="Lucida Grande" charset="0"/>
                <a:ea typeface="Lucida Grande" charset="0"/>
                <a:cs typeface="Lucida Grande" charset="0"/>
              </a:rPr>
              <a:t>Threshold line</a:t>
            </a:r>
            <a:r>
              <a:rPr lang="en-GB" sz="1200" dirty="0">
                <a:latin typeface="Lucida Grande" charset="0"/>
                <a:ea typeface="Lucida Grande" charset="0"/>
                <a:cs typeface="Lucida Grande" charset="0"/>
              </a:rPr>
              <a:t>: 0.200 ppm</a:t>
            </a:r>
          </a:p>
          <a:p>
            <a:pPr marL="171454" indent="-171454">
              <a:lnSpc>
                <a:spcPct val="150000"/>
              </a:lnSpc>
              <a:buFont typeface="Arial" charset="0"/>
              <a:buChar char="•"/>
            </a:pPr>
            <a:r>
              <a:rPr lang="en-GB" sz="1200" dirty="0">
                <a:latin typeface="Lucida Grande" charset="0"/>
                <a:ea typeface="Lucida Grande" charset="0"/>
                <a:cs typeface="Lucida Grande" charset="0"/>
              </a:rPr>
              <a:t>Leave Select </a:t>
            </a:r>
            <a:r>
              <a:rPr lang="en-GB" sz="1200" i="1" dirty="0">
                <a:latin typeface="Lucida Grande" charset="0"/>
                <a:ea typeface="Lucida Grande" charset="0"/>
                <a:cs typeface="Lucida Grande" charset="0"/>
              </a:rPr>
              <a:t>Atoms</a:t>
            </a:r>
            <a:r>
              <a:rPr lang="en-GB" sz="1200" dirty="0">
                <a:latin typeface="Lucida Grande" charset="0"/>
                <a:ea typeface="Lucida Grande" charset="0"/>
                <a:cs typeface="Lucida Grande" charset="0"/>
              </a:rPr>
              <a:t> as the default </a:t>
            </a:r>
          </a:p>
          <a:p>
            <a:pPr marL="171454" indent="-171454">
              <a:lnSpc>
                <a:spcPct val="150000"/>
              </a:lnSpc>
              <a:buFont typeface="Arial" charset="0"/>
              <a:buChar char="•"/>
            </a:pPr>
            <a:r>
              <a:rPr lang="en-GB" sz="1200" dirty="0">
                <a:latin typeface="Lucida Grande" charset="0"/>
                <a:ea typeface="Lucida Grande" charset="0"/>
                <a:cs typeface="Lucida Grande" charset="0"/>
              </a:rPr>
              <a:t>You might want to change the plot colours</a:t>
            </a:r>
          </a:p>
          <a:p>
            <a:pPr marL="171454" indent="-171454">
              <a:lnSpc>
                <a:spcPct val="150000"/>
              </a:lnSpc>
              <a:buFont typeface="Arial" charset="0"/>
              <a:buChar char="•"/>
            </a:pPr>
            <a:r>
              <a:rPr lang="en-GB" sz="1200" i="1" dirty="0">
                <a:latin typeface="Lucida Grande" charset="0"/>
                <a:ea typeface="Lucida Grande" charset="0"/>
                <a:cs typeface="Lucida Grande" charset="0"/>
              </a:rPr>
              <a:t>PDB file Path</a:t>
            </a:r>
            <a:r>
              <a:rPr lang="en-GB" sz="1200" dirty="0">
                <a:latin typeface="Lucida Grande" charset="0"/>
                <a:ea typeface="Lucida Grande" charset="0"/>
                <a:cs typeface="Lucida Grande" charset="0"/>
              </a:rPr>
              <a:t>: click the folder  icon          and select TSTAR-</a:t>
            </a:r>
            <a:r>
              <a:rPr lang="en-GB" sz="1200" dirty="0" err="1">
                <a:latin typeface="Lucida Grande" charset="0"/>
                <a:ea typeface="Lucida Grande" charset="0"/>
                <a:cs typeface="Lucida Grande" charset="0"/>
              </a:rPr>
              <a:t>KH.pdb</a:t>
            </a:r>
            <a:r>
              <a:rPr lang="en-GB" sz="1200" dirty="0">
                <a:latin typeface="Lucida Grande" charset="0"/>
                <a:ea typeface="Lucida Grande" charset="0"/>
                <a:cs typeface="Lucida Grande" charset="0"/>
              </a:rPr>
              <a:t> in the pymol directory. Full path </a:t>
            </a:r>
            <a:r>
              <a:rPr lang="en-GB" sz="1200" dirty="0" err="1">
                <a:latin typeface="Lucida Grande" charset="0"/>
                <a:ea typeface="Lucida Grande" charset="0"/>
                <a:cs typeface="Lucida Grande" charset="0"/>
              </a:rPr>
              <a:t>tStar.ccpn</a:t>
            </a:r>
            <a:r>
              <a:rPr lang="en-GB" sz="1200" dirty="0">
                <a:latin typeface="Lucida Grande" charset="0"/>
                <a:ea typeface="Lucida Grande" charset="0"/>
                <a:cs typeface="Lucida Grande" charset="0"/>
              </a:rPr>
              <a:t>/scripts/pymol/TSTAR-</a:t>
            </a:r>
            <a:r>
              <a:rPr lang="en-GB" sz="1200" dirty="0" err="1">
                <a:latin typeface="Lucida Grande" charset="0"/>
                <a:ea typeface="Lucida Grande" charset="0"/>
                <a:cs typeface="Lucida Grande" charset="0"/>
              </a:rPr>
              <a:t>KH.pdb</a:t>
            </a:r>
            <a:endParaRPr lang="en-GB" sz="1200" dirty="0">
              <a:latin typeface="Lucida Grande" charset="0"/>
              <a:ea typeface="Lucida Grande" charset="0"/>
              <a:cs typeface="Lucida Grande" charset="0"/>
            </a:endParaRPr>
          </a:p>
          <a:p>
            <a:pPr marL="171454" indent="-171454">
              <a:lnSpc>
                <a:spcPct val="150000"/>
              </a:lnSpc>
              <a:buFont typeface="Arial" charset="0"/>
              <a:buChar char="•"/>
            </a:pPr>
            <a:r>
              <a:rPr lang="en-GB" sz="1200" dirty="0">
                <a:latin typeface="Lucida Grande" charset="0"/>
                <a:ea typeface="Lucida Grande" charset="0"/>
                <a:cs typeface="Lucida Grande" charset="0"/>
              </a:rPr>
              <a:t>Click the </a:t>
            </a:r>
            <a:r>
              <a:rPr lang="en-GB" sz="1200" i="1" dirty="0">
                <a:latin typeface="Lucida Grande" charset="0"/>
                <a:ea typeface="Lucida Grande" charset="0"/>
                <a:cs typeface="Lucida Grande" charset="0"/>
              </a:rPr>
              <a:t>Update All </a:t>
            </a:r>
            <a:r>
              <a:rPr lang="en-GB" sz="1200" dirty="0">
                <a:latin typeface="Lucida Grande" charset="0"/>
                <a:ea typeface="Lucida Grande" charset="0"/>
                <a:cs typeface="Lucida Grande" charset="0"/>
              </a:rPr>
              <a:t>button.</a:t>
            </a:r>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colorTemperature colorTemp="3385"/>
                    </a14:imgEffect>
                    <a14:imgEffect>
                      <a14:saturation sat="0"/>
                    </a14:imgEffect>
                  </a14:imgLayer>
                </a14:imgProps>
              </a:ext>
            </a:extLst>
          </a:blip>
          <a:stretch>
            <a:fillRect/>
          </a:stretch>
        </p:blipFill>
        <p:spPr>
          <a:xfrm>
            <a:off x="3469559" y="8464415"/>
            <a:ext cx="270746" cy="261721"/>
          </a:xfrm>
          <a:prstGeom prst="rect">
            <a:avLst/>
          </a:prstGeom>
        </p:spPr>
      </p:pic>
      <p:pic>
        <p:nvPicPr>
          <p:cNvPr id="11" name="Picture 10"/>
          <p:cNvPicPr>
            <a:picLocks noChangeAspect="1"/>
          </p:cNvPicPr>
          <p:nvPr/>
        </p:nvPicPr>
        <p:blipFill>
          <a:blip r:embed="rId5"/>
          <a:stretch>
            <a:fillRect/>
          </a:stretch>
        </p:blipFill>
        <p:spPr>
          <a:xfrm>
            <a:off x="2116400" y="1397966"/>
            <a:ext cx="378595" cy="354933"/>
          </a:xfrm>
          <a:prstGeom prst="rect">
            <a:avLst/>
          </a:prstGeom>
        </p:spPr>
      </p:pic>
      <p:pic>
        <p:nvPicPr>
          <p:cNvPr id="12" name="Picture 11"/>
          <p:cNvPicPr>
            <a:picLocks noChangeAspect="1"/>
          </p:cNvPicPr>
          <p:nvPr/>
        </p:nvPicPr>
        <p:blipFill>
          <a:blip r:embed="rId5"/>
          <a:stretch>
            <a:fillRect/>
          </a:stretch>
        </p:blipFill>
        <p:spPr>
          <a:xfrm>
            <a:off x="4923930" y="6853777"/>
            <a:ext cx="203200" cy="190500"/>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2802" y="1812825"/>
            <a:ext cx="5154216" cy="3500282"/>
          </a:xfrm>
          <a:prstGeom prst="rect">
            <a:avLst/>
          </a:prstGeom>
        </p:spPr>
      </p:pic>
      <p:sp>
        <p:nvSpPr>
          <p:cNvPr id="36" name="Right Arrow 35"/>
          <p:cNvSpPr/>
          <p:nvPr/>
        </p:nvSpPr>
        <p:spPr>
          <a:xfrm rot="9113704">
            <a:off x="1492936" y="1687322"/>
            <a:ext cx="572662" cy="234553"/>
          </a:xfrm>
          <a:prstGeom prst="rightArrow">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22" name="Picture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2511" y="9447523"/>
            <a:ext cx="3021344" cy="2533127"/>
          </a:xfrm>
          <a:prstGeom prst="rect">
            <a:avLst/>
          </a:prstGeom>
        </p:spPr>
      </p:pic>
      <p:sp>
        <p:nvSpPr>
          <p:cNvPr id="2" name="Slide Number Placeholder 1"/>
          <p:cNvSpPr>
            <a:spLocks noGrp="1"/>
          </p:cNvSpPr>
          <p:nvPr>
            <p:ph type="sldNum" sz="quarter" idx="12"/>
          </p:nvPr>
        </p:nvSpPr>
        <p:spPr/>
        <p:txBody>
          <a:bodyPr/>
          <a:lstStyle/>
          <a:p>
            <a:fld id="{EAB789F6-3BD3-1645-B8E5-7AE28DC0F5BB}" type="slidenum">
              <a:rPr lang="en-US" smtClean="0"/>
              <a:t>13</a:t>
            </a:fld>
            <a:endParaRPr lang="en-US"/>
          </a:p>
        </p:txBody>
      </p:sp>
    </p:spTree>
    <p:extLst>
      <p:ext uri="{BB962C8B-B14F-4D97-AF65-F5344CB8AC3E}">
        <p14:creationId xmlns:p14="http://schemas.microsoft.com/office/powerpoint/2010/main" val="1979500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1"/>
            <a:ext cx="6858000" cy="5383791"/>
          </a:xfrm>
          <a:prstGeom prst="rect">
            <a:avLst/>
          </a:prstGeom>
          <a:solidFill>
            <a:srgbClr val="FAF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1" name="Rectangle 30"/>
          <p:cNvSpPr/>
          <p:nvPr/>
        </p:nvSpPr>
        <p:spPr>
          <a:xfrm>
            <a:off x="0" y="827724"/>
            <a:ext cx="6858000" cy="538379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4</a:t>
            </a:r>
            <a:endParaRPr lang="en-US" sz="1801" dirty="0"/>
          </a:p>
        </p:txBody>
      </p:sp>
      <p:sp>
        <p:nvSpPr>
          <p:cNvPr id="33" name="Rectangle 32"/>
          <p:cNvSpPr/>
          <p:nvPr/>
        </p:nvSpPr>
        <p:spPr>
          <a:xfrm>
            <a:off x="1877938" y="179276"/>
            <a:ext cx="3102132" cy="461665"/>
          </a:xfrm>
          <a:prstGeom prst="rect">
            <a:avLst/>
          </a:prstGeom>
        </p:spPr>
        <p:txBody>
          <a:bodyPr wrap="none">
            <a:spAutoFit/>
          </a:bodyPr>
          <a:lstStyle/>
          <a:p>
            <a:pPr algn="ctr"/>
            <a:r>
              <a:rPr lang="en-GB" sz="2400" dirty="0">
                <a:latin typeface="Lucida Grande" charset="0"/>
                <a:ea typeface="ＭＳ 明朝" charset="-128"/>
              </a:rPr>
              <a:t>Map Peaks</a:t>
            </a:r>
            <a:r>
              <a:rPr lang="en-GB" b="1" dirty="0">
                <a:latin typeface="Lucida Grande" charset="0"/>
                <a:ea typeface="Lucida Grande" charset="0"/>
                <a:cs typeface="Lucida Grande" charset="0"/>
              </a:rPr>
              <a:t> (Optional) </a:t>
            </a:r>
            <a:endParaRPr lang="en-US" sz="1801" dirty="0"/>
          </a:p>
        </p:txBody>
      </p:sp>
      <p:sp>
        <p:nvSpPr>
          <p:cNvPr id="34" name="Rectangle 3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21" name="Rectangle 20"/>
          <p:cNvSpPr/>
          <p:nvPr/>
        </p:nvSpPr>
        <p:spPr>
          <a:xfrm>
            <a:off x="-84586" y="6685912"/>
            <a:ext cx="955964" cy="461665"/>
          </a:xfrm>
          <a:prstGeom prst="rect">
            <a:avLst/>
          </a:prstGeom>
        </p:spPr>
        <p:txBody>
          <a:bodyPr wrap="square">
            <a:spAutoFit/>
          </a:bodyPr>
          <a:lstStyle/>
          <a:p>
            <a:pPr algn="ctr"/>
            <a:r>
              <a:rPr lang="en-GB" sz="2400" dirty="0">
                <a:latin typeface="Lucida Grande" charset="0"/>
                <a:ea typeface="ＭＳ 明朝" charset="-128"/>
              </a:rPr>
              <a:t>4</a:t>
            </a:r>
            <a:r>
              <a:rPr lang="en-GB" sz="1401" dirty="0">
                <a:latin typeface="Lucida Grande" charset="0"/>
                <a:ea typeface="ＭＳ 明朝" charset="-128"/>
              </a:rPr>
              <a:t>C</a:t>
            </a:r>
            <a:endParaRPr lang="en-US" sz="1801" dirty="0"/>
          </a:p>
        </p:txBody>
      </p:sp>
      <p:sp>
        <p:nvSpPr>
          <p:cNvPr id="22" name="Rectangle 21"/>
          <p:cNvSpPr/>
          <p:nvPr/>
        </p:nvSpPr>
        <p:spPr>
          <a:xfrm>
            <a:off x="630891" y="6771224"/>
            <a:ext cx="6003500" cy="2585323"/>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Find the disappeared Peak.</a:t>
            </a:r>
          </a:p>
          <a:p>
            <a:pPr>
              <a:lnSpc>
                <a:spcPct val="150000"/>
              </a:lnSpc>
            </a:pPr>
            <a:r>
              <a:rPr lang="en-GB" sz="1200" dirty="0">
                <a:latin typeface="Lucida Grande" charset="0"/>
                <a:ea typeface="Lucida Grande" charset="0"/>
                <a:cs typeface="Lucida Grande" charset="0"/>
              </a:rPr>
              <a:t>In this protein a peak has disappeared after the titration with the ligand.</a:t>
            </a:r>
          </a:p>
          <a:p>
            <a:pPr marL="171454" indent="-171454" algn="just">
              <a:lnSpc>
                <a:spcPct val="150000"/>
              </a:lnSpc>
              <a:buFont typeface="Arial" charset="0"/>
              <a:buChar char="•"/>
            </a:pPr>
            <a:r>
              <a:rPr lang="en-GB" sz="1200" dirty="0">
                <a:latin typeface="Lucida Grande" charset="0"/>
                <a:ea typeface="Lucida Grande" charset="0"/>
                <a:cs typeface="Lucida Grande" charset="0"/>
              </a:rPr>
              <a:t>If present in the plot, double click on the residue bar </a:t>
            </a:r>
            <a:r>
              <a:rPr lang="en-GB" sz="1200" b="1" dirty="0">
                <a:latin typeface="Lucida Grande" charset="0"/>
                <a:ea typeface="Lucida Grande" charset="0"/>
                <a:cs typeface="Lucida Grande" charset="0"/>
              </a:rPr>
              <a:t>97</a:t>
            </a:r>
            <a:r>
              <a:rPr lang="en-GB" sz="1200" dirty="0">
                <a:latin typeface="Lucida Grande" charset="0"/>
                <a:ea typeface="Lucida Grande" charset="0"/>
                <a:cs typeface="Lucida Grande" charset="0"/>
              </a:rPr>
              <a:t>  to navigate to the residue coordinates on the spectrum display, otherwise double click on the peak table #40 | A.97ILE.H | A.97ILE.N.</a:t>
            </a:r>
          </a:p>
          <a:p>
            <a:pPr marL="171454" indent="-171454" algn="just">
              <a:lnSpc>
                <a:spcPct val="150000"/>
              </a:lnSpc>
              <a:buFont typeface="Arial" charset="0"/>
              <a:buChar char="•"/>
            </a:pPr>
            <a:r>
              <a:rPr lang="en-GB" sz="1200" dirty="0">
                <a:latin typeface="Lucida Grande" charset="0"/>
                <a:ea typeface="Lucida Grande" charset="0"/>
                <a:cs typeface="Lucida Grande" charset="0"/>
              </a:rPr>
              <a:t>Right click and Delete the peak from  the spectrum Tstar-2:00eq You can add a comment on the </a:t>
            </a:r>
            <a:r>
              <a:rPr lang="en-GB" sz="1200" i="1" dirty="0">
                <a:latin typeface="Lucida Grande" charset="0"/>
                <a:ea typeface="Lucida Grande" charset="0"/>
                <a:cs typeface="Lucida Grande" charset="0"/>
              </a:rPr>
              <a:t>Comment </a:t>
            </a:r>
            <a:r>
              <a:rPr lang="en-GB" sz="1200" dirty="0">
                <a:latin typeface="Lucida Grande" charset="0"/>
                <a:ea typeface="Lucida Grande" charset="0"/>
                <a:cs typeface="Lucida Grande" charset="0"/>
              </a:rPr>
              <a:t>column</a:t>
            </a:r>
            <a:r>
              <a:rPr lang="en-GB" sz="1200" i="1" dirty="0">
                <a:latin typeface="Lucida Grande" charset="0"/>
                <a:ea typeface="Lucida Grande" charset="0"/>
                <a:cs typeface="Lucida Grande" charset="0"/>
              </a:rPr>
              <a:t> </a:t>
            </a:r>
            <a:r>
              <a:rPr lang="en-GB" sz="1200" dirty="0">
                <a:latin typeface="Lucida Grande" charset="0"/>
                <a:ea typeface="Lucida Grande" charset="0"/>
                <a:cs typeface="Lucida Grande" charset="0"/>
              </a:rPr>
              <a:t>Chemical Shift Mapping table cell by double clicking inside the cell. </a:t>
            </a:r>
          </a:p>
          <a:p>
            <a:pPr marL="171454" indent="-171454" algn="just">
              <a:lnSpc>
                <a:spcPct val="150000"/>
              </a:lnSpc>
              <a:buFont typeface="Arial" charset="0"/>
              <a:buChar char="•"/>
            </a:pPr>
            <a:r>
              <a:rPr lang="en-GB" sz="1200" dirty="0">
                <a:latin typeface="Lucida Grande" charset="0"/>
                <a:ea typeface="Lucida Grande" charset="0"/>
                <a:cs typeface="Lucida Grande" charset="0"/>
              </a:rPr>
              <a:t>The plot will automatically refresh and mark the residue as ”missing”</a:t>
            </a:r>
          </a:p>
        </p:txBody>
      </p:sp>
      <p:sp>
        <p:nvSpPr>
          <p:cNvPr id="26" name="Rectangle 25"/>
          <p:cNvSpPr/>
          <p:nvPr/>
        </p:nvSpPr>
        <p:spPr>
          <a:xfrm>
            <a:off x="12435" y="9748061"/>
            <a:ext cx="955964" cy="461665"/>
          </a:xfrm>
          <a:prstGeom prst="rect">
            <a:avLst/>
          </a:prstGeom>
        </p:spPr>
        <p:txBody>
          <a:bodyPr wrap="square">
            <a:spAutoFit/>
          </a:bodyPr>
          <a:lstStyle/>
          <a:p>
            <a:pPr algn="ctr"/>
            <a:r>
              <a:rPr lang="en-GB" sz="2400" dirty="0">
                <a:latin typeface="Lucida Grande" charset="0"/>
                <a:ea typeface="ＭＳ 明朝" charset="-128"/>
              </a:rPr>
              <a:t>4</a:t>
            </a:r>
            <a:r>
              <a:rPr lang="en-GB" sz="1401" dirty="0">
                <a:latin typeface="Lucida Grande" charset="0"/>
                <a:ea typeface="ＭＳ 明朝" charset="-128"/>
              </a:rPr>
              <a:t>D</a:t>
            </a:r>
            <a:endParaRPr lang="en-US" sz="1801" dirty="0"/>
          </a:p>
        </p:txBody>
      </p:sp>
      <p:sp>
        <p:nvSpPr>
          <p:cNvPr id="27" name="Rectangle 26"/>
          <p:cNvSpPr/>
          <p:nvPr/>
        </p:nvSpPr>
        <p:spPr>
          <a:xfrm>
            <a:off x="716973" y="9751608"/>
            <a:ext cx="3973701" cy="2031325"/>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Export plot.</a:t>
            </a:r>
          </a:p>
          <a:p>
            <a:pPr marL="171454" indent="-171454" algn="just">
              <a:lnSpc>
                <a:spcPct val="150000"/>
              </a:lnSpc>
              <a:buFont typeface="Arial" charset="0"/>
              <a:buChar char="•"/>
            </a:pPr>
            <a:r>
              <a:rPr lang="en-GB" sz="1200" dirty="0">
                <a:latin typeface="Lucida Grande" charset="0"/>
                <a:ea typeface="Lucida Grande" charset="0"/>
                <a:cs typeface="Lucida Grande" charset="0"/>
              </a:rPr>
              <a:t>Right click in the plot in an empty space</a:t>
            </a:r>
          </a:p>
          <a:p>
            <a:pPr marL="171454" indent="-171454" algn="just">
              <a:lnSpc>
                <a:spcPct val="150000"/>
              </a:lnSpc>
              <a:buFont typeface="Arial" charset="0"/>
              <a:buChar char="•"/>
            </a:pPr>
            <a:r>
              <a:rPr lang="en-GB" sz="1200" dirty="0">
                <a:latin typeface="Lucida Grande" charset="0"/>
                <a:ea typeface="Lucida Grande" charset="0"/>
                <a:cs typeface="Lucida Grande" charset="0"/>
              </a:rPr>
              <a:t>Click  </a:t>
            </a:r>
            <a:r>
              <a:rPr lang="en-GB" sz="1200" i="1" dirty="0">
                <a:latin typeface="Lucida Grande" charset="0"/>
                <a:ea typeface="Lucida Grande" charset="0"/>
                <a:cs typeface="Lucida Grande" charset="0"/>
              </a:rPr>
              <a:t>Show Label Above Threshold</a:t>
            </a:r>
          </a:p>
          <a:p>
            <a:pPr marL="171454" indent="-171454" algn="just">
              <a:lnSpc>
                <a:spcPct val="150000"/>
              </a:lnSpc>
              <a:buFont typeface="Arial" charset="0"/>
              <a:buChar char="•"/>
            </a:pPr>
            <a:r>
              <a:rPr lang="en-GB" sz="1200" dirty="0">
                <a:latin typeface="Lucida Grande" charset="0"/>
                <a:ea typeface="Lucida Grande" charset="0"/>
                <a:cs typeface="Lucida Grande" charset="0"/>
              </a:rPr>
              <a:t>Click</a:t>
            </a:r>
            <a:r>
              <a:rPr lang="en-GB" sz="1200" i="1" dirty="0">
                <a:latin typeface="Lucida Grande" charset="0"/>
                <a:ea typeface="Lucida Grande" charset="0"/>
                <a:cs typeface="Lucida Grande" charset="0"/>
              </a:rPr>
              <a:t> Export</a:t>
            </a:r>
          </a:p>
          <a:p>
            <a:pPr marL="171454" indent="-171454">
              <a:lnSpc>
                <a:spcPct val="150000"/>
              </a:lnSpc>
              <a:buFont typeface="Arial" charset="0"/>
              <a:buChar char="•"/>
            </a:pPr>
            <a:r>
              <a:rPr lang="en-GB" sz="1200" dirty="0">
                <a:latin typeface="Lucida Grande" charset="0"/>
                <a:ea typeface="Lucida Grande" charset="0"/>
                <a:cs typeface="Lucida Grande" charset="0"/>
              </a:rPr>
              <a:t>On the Export popup Select Image File, then click export</a:t>
            </a:r>
          </a:p>
          <a:p>
            <a:pPr marL="171454" indent="-171454" algn="just">
              <a:lnSpc>
                <a:spcPct val="150000"/>
              </a:lnSpc>
              <a:buFont typeface="Arial" charset="0"/>
              <a:buChar char="•"/>
            </a:pPr>
            <a:r>
              <a:rPr lang="en-GB" sz="1200" dirty="0">
                <a:latin typeface="Lucida Grande" charset="0"/>
                <a:ea typeface="Lucida Grande" charset="0"/>
                <a:cs typeface="Lucida Grande" charset="0"/>
              </a:rPr>
              <a:t>Save the file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891" y="1378350"/>
            <a:ext cx="5094316" cy="4221744"/>
          </a:xfrm>
          <a:prstGeom prst="rect">
            <a:avLst/>
          </a:prstGeom>
        </p:spPr>
      </p:pic>
      <p:sp>
        <p:nvSpPr>
          <p:cNvPr id="35" name="Right Arrow 34"/>
          <p:cNvSpPr/>
          <p:nvPr/>
        </p:nvSpPr>
        <p:spPr>
          <a:xfrm rot="9113704">
            <a:off x="3651219" y="1805352"/>
            <a:ext cx="572662" cy="266294"/>
          </a:xfrm>
          <a:prstGeom prst="rightArrow">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7" name="Right Arrow 36"/>
          <p:cNvSpPr/>
          <p:nvPr/>
        </p:nvSpPr>
        <p:spPr>
          <a:xfrm rot="9113704">
            <a:off x="5182395" y="4493133"/>
            <a:ext cx="572662" cy="266294"/>
          </a:xfrm>
          <a:prstGeom prst="rightArrow">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8480" y="10286674"/>
            <a:ext cx="1763247" cy="961192"/>
          </a:xfrm>
          <a:prstGeom prst="rect">
            <a:avLst/>
          </a:prstGeom>
        </p:spPr>
      </p:pic>
      <p:sp>
        <p:nvSpPr>
          <p:cNvPr id="41" name="Right Arrow 40"/>
          <p:cNvSpPr/>
          <p:nvPr/>
        </p:nvSpPr>
        <p:spPr>
          <a:xfrm flipV="1">
            <a:off x="4423409" y="11031013"/>
            <a:ext cx="386888" cy="168980"/>
          </a:xfrm>
          <a:prstGeom prst="rightArrow">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42" name="Right Arrow 41"/>
          <p:cNvSpPr/>
          <p:nvPr/>
        </p:nvSpPr>
        <p:spPr>
          <a:xfrm flipV="1">
            <a:off x="4414641" y="10856318"/>
            <a:ext cx="386888" cy="168980"/>
          </a:xfrm>
          <a:prstGeom prst="rightArrow">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 name="Slide Number Placeholder 1"/>
          <p:cNvSpPr>
            <a:spLocks noGrp="1"/>
          </p:cNvSpPr>
          <p:nvPr>
            <p:ph type="sldNum" sz="quarter" idx="12"/>
          </p:nvPr>
        </p:nvSpPr>
        <p:spPr/>
        <p:txBody>
          <a:bodyPr/>
          <a:lstStyle/>
          <a:p>
            <a:fld id="{EAB789F6-3BD3-1645-B8E5-7AE28DC0F5BB}" type="slidenum">
              <a:rPr lang="en-US" smtClean="0"/>
              <a:t>14</a:t>
            </a:fld>
            <a:endParaRPr lang="en-US"/>
          </a:p>
        </p:txBody>
      </p:sp>
    </p:spTree>
    <p:extLst>
      <p:ext uri="{BB962C8B-B14F-4D97-AF65-F5344CB8AC3E}">
        <p14:creationId xmlns:p14="http://schemas.microsoft.com/office/powerpoint/2010/main" val="16251534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1"/>
            <a:ext cx="6858000" cy="68597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444321" y="7691036"/>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5</a:t>
            </a:r>
            <a:endParaRPr lang="en-US" sz="1801" dirty="0"/>
          </a:p>
        </p:txBody>
      </p:sp>
      <p:sp>
        <p:nvSpPr>
          <p:cNvPr id="33" name="Rectangle 32"/>
          <p:cNvSpPr/>
          <p:nvPr/>
        </p:nvSpPr>
        <p:spPr>
          <a:xfrm>
            <a:off x="2838134" y="179276"/>
            <a:ext cx="1181734" cy="461665"/>
          </a:xfrm>
          <a:prstGeom prst="rect">
            <a:avLst/>
          </a:prstGeom>
        </p:spPr>
        <p:txBody>
          <a:bodyPr wrap="none">
            <a:spAutoFit/>
          </a:bodyPr>
          <a:lstStyle/>
          <a:p>
            <a:pPr algn="ctr"/>
            <a:r>
              <a:rPr lang="en-GB" sz="2400" dirty="0" err="1">
                <a:latin typeface="Lucida Grande" charset="0"/>
                <a:ea typeface="ＭＳ 明朝" charset="-128"/>
              </a:rPr>
              <a:t>PyMOL</a:t>
            </a:r>
            <a:endParaRPr lang="en-US" sz="1801" dirty="0"/>
          </a:p>
        </p:txBody>
      </p:sp>
      <p:sp>
        <p:nvSpPr>
          <p:cNvPr id="6" name="Rectangle 5"/>
          <p:cNvSpPr/>
          <p:nvPr/>
        </p:nvSpPr>
        <p:spPr>
          <a:xfrm>
            <a:off x="135082" y="5961999"/>
            <a:ext cx="6621978" cy="954620"/>
          </a:xfrm>
          <a:prstGeom prst="rect">
            <a:avLst/>
          </a:prstGeom>
        </p:spPr>
        <p:txBody>
          <a:bodyPr wrap="square">
            <a:spAutoFit/>
          </a:bodyPr>
          <a:lstStyle/>
          <a:p>
            <a:r>
              <a:rPr lang="en-GB" sz="1401" dirty="0" err="1"/>
              <a:t>PyMOL</a:t>
            </a:r>
            <a:r>
              <a:rPr lang="en-GB" sz="1401" dirty="0"/>
              <a:t> is a Python-enhanced molecular graphics tool. It excels at 3D visualisation of proteins, small molecules, density, surfaces. The visualisation through PyMOL of the perturbed residues on the surface's protein can be started using CcpNmr. </a:t>
            </a:r>
          </a:p>
          <a:p>
            <a:r>
              <a:rPr lang="en-GB" sz="1401" dirty="0"/>
              <a:t>Download and install from https://</a:t>
            </a:r>
            <a:r>
              <a:rPr lang="en-GB" sz="1401" dirty="0" err="1"/>
              <a:t>pymolwiki.org</a:t>
            </a:r>
            <a:r>
              <a:rPr lang="en-GB" sz="1401" dirty="0"/>
              <a:t>/</a:t>
            </a:r>
            <a:r>
              <a:rPr lang="en-GB" sz="1401" dirty="0" err="1"/>
              <a:t>index.php</a:t>
            </a:r>
            <a:r>
              <a:rPr lang="en-GB" sz="1401" dirty="0"/>
              <a:t>/</a:t>
            </a:r>
            <a:r>
              <a:rPr lang="en-GB" sz="1401" dirty="0" err="1"/>
              <a:t>MAC_Install</a:t>
            </a:r>
            <a:endParaRPr lang="en-GB" sz="1401" dirty="0"/>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51975" r="51975"/>
          <a:stretch/>
        </p:blipFill>
        <p:spPr>
          <a:xfrm>
            <a:off x="-2370200" y="1358740"/>
            <a:ext cx="7450200" cy="4075790"/>
          </a:xfrm>
          <a:prstGeom prst="rect">
            <a:avLst/>
          </a:prstGeom>
        </p:spPr>
      </p:pic>
      <p:sp>
        <p:nvSpPr>
          <p:cNvPr id="12" name="Rectangle 11"/>
          <p:cNvSpPr/>
          <p:nvPr/>
        </p:nvSpPr>
        <p:spPr>
          <a:xfrm>
            <a:off x="-33661" y="8003788"/>
            <a:ext cx="955964" cy="461665"/>
          </a:xfrm>
          <a:prstGeom prst="rect">
            <a:avLst/>
          </a:prstGeom>
        </p:spPr>
        <p:txBody>
          <a:bodyPr wrap="square">
            <a:spAutoFit/>
          </a:bodyPr>
          <a:lstStyle/>
          <a:p>
            <a:pPr algn="ctr"/>
            <a:r>
              <a:rPr lang="en-GB" sz="2400" dirty="0">
                <a:latin typeface="Lucida Grande" charset="0"/>
                <a:ea typeface="ＭＳ 明朝" charset="-128"/>
              </a:rPr>
              <a:t>5</a:t>
            </a:r>
            <a:r>
              <a:rPr lang="en-GB" sz="1401" dirty="0">
                <a:latin typeface="Lucida Grande" charset="0"/>
                <a:ea typeface="ＭＳ 明朝" charset="-128"/>
              </a:rPr>
              <a:t>A</a:t>
            </a:r>
            <a:endParaRPr lang="en-US" sz="1801" dirty="0"/>
          </a:p>
        </p:txBody>
      </p:sp>
      <p:sp>
        <p:nvSpPr>
          <p:cNvPr id="13" name="Rectangle 12"/>
          <p:cNvSpPr/>
          <p:nvPr/>
        </p:nvSpPr>
        <p:spPr>
          <a:xfrm>
            <a:off x="683312" y="8003788"/>
            <a:ext cx="6003500" cy="2585323"/>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Link </a:t>
            </a:r>
            <a:r>
              <a:rPr lang="en-GB" sz="1200" b="1" dirty="0" err="1">
                <a:latin typeface="Lucida Grande" charset="0"/>
                <a:ea typeface="Lucida Grande" charset="0"/>
                <a:cs typeface="Lucida Grande" charset="0"/>
              </a:rPr>
              <a:t>PyMol</a:t>
            </a:r>
            <a:r>
              <a:rPr lang="en-GB" sz="1200" b="1" dirty="0">
                <a:latin typeface="Lucida Grande" charset="0"/>
                <a:ea typeface="Lucida Grande" charset="0"/>
                <a:cs typeface="Lucida Grande" charset="0"/>
              </a:rPr>
              <a:t> to CcpNmr Analysis</a:t>
            </a:r>
          </a:p>
          <a:p>
            <a:pPr marL="171454" indent="-171454">
              <a:lnSpc>
                <a:spcPct val="150000"/>
              </a:lnSpc>
              <a:buFont typeface="Arial" charset="0"/>
              <a:buChar char="•"/>
            </a:pPr>
            <a:r>
              <a:rPr lang="en-GB" sz="1200" dirty="0">
                <a:latin typeface="Lucida Grande" charset="0"/>
                <a:ea typeface="Lucida Grande" charset="0"/>
                <a:cs typeface="Lucida Grande" charset="0"/>
              </a:rPr>
              <a:t>Main menu </a:t>
            </a:r>
            <a:r>
              <a:rPr lang="en-GB" sz="1200">
                <a:latin typeface="Lucida Grande" charset="0"/>
                <a:ea typeface="Lucida Grande" charset="0"/>
                <a:cs typeface="Lucida Grande" charset="0"/>
                <a:sym typeface="Wingdings"/>
              </a:rPr>
              <a:t> </a:t>
            </a:r>
            <a:r>
              <a:rPr lang="en-GB" sz="1200">
                <a:latin typeface="Lucida Grande" charset="0"/>
                <a:ea typeface="Lucida Grande" charset="0"/>
                <a:cs typeface="Lucida Grande" charset="0"/>
              </a:rPr>
              <a:t>Project </a:t>
            </a:r>
            <a:r>
              <a:rPr lang="en-GB" sz="1200">
                <a:latin typeface="Lucida Grande" charset="0"/>
                <a:ea typeface="Lucida Grande" charset="0"/>
                <a:cs typeface="Lucida Grande" charset="0"/>
                <a:sym typeface="Wingdings"/>
              </a:rPr>
              <a:t> </a:t>
            </a:r>
            <a:r>
              <a:rPr lang="en-GB" sz="1200" dirty="0">
                <a:latin typeface="Lucida Grande" charset="0"/>
                <a:ea typeface="Lucida Grande" charset="0"/>
                <a:cs typeface="Lucida Grande" charset="0"/>
              </a:rPr>
              <a:t>Preferences</a:t>
            </a:r>
            <a:r>
              <a:rPr lang="mr-IN" sz="1200" dirty="0">
                <a:latin typeface="Lucida Grande" charset="0"/>
                <a:ea typeface="Lucida Grande" charset="0"/>
                <a:cs typeface="Lucida Grande" charset="0"/>
              </a:rPr>
              <a:t>…</a:t>
            </a:r>
            <a:endParaRPr lang="en-GB" sz="1200" dirty="0">
              <a:latin typeface="Lucida Grande" charset="0"/>
              <a:ea typeface="Lucida Grande" charset="0"/>
              <a:cs typeface="Lucida Grande" charset="0"/>
            </a:endParaRPr>
          </a:p>
          <a:p>
            <a:pPr marL="171454" indent="-171454">
              <a:lnSpc>
                <a:spcPct val="150000"/>
              </a:lnSpc>
              <a:buFont typeface="Arial" charset="0"/>
              <a:buChar char="•"/>
            </a:pPr>
            <a:r>
              <a:rPr lang="en-GB" sz="1200" dirty="0">
                <a:latin typeface="Lucida Grande" charset="0"/>
                <a:ea typeface="Lucida Grande" charset="0"/>
                <a:cs typeface="Lucida Grande" charset="0"/>
              </a:rPr>
              <a:t>click on External Programs tab</a:t>
            </a:r>
          </a:p>
          <a:p>
            <a:pPr marL="171454" indent="-171454">
              <a:lnSpc>
                <a:spcPct val="150000"/>
              </a:lnSpc>
              <a:buFont typeface="Arial" charset="0"/>
              <a:buChar char="•"/>
            </a:pPr>
            <a:r>
              <a:rPr lang="en-GB" sz="1200" dirty="0">
                <a:latin typeface="Lucida Grande" charset="0"/>
                <a:ea typeface="Lucida Grande" charset="0"/>
                <a:cs typeface="Lucida Grande" charset="0"/>
              </a:rPr>
              <a:t>on </a:t>
            </a:r>
            <a:r>
              <a:rPr lang="en-GB" sz="1200" dirty="0" err="1">
                <a:latin typeface="Lucida Grande" charset="0"/>
                <a:ea typeface="Lucida Grande" charset="0"/>
                <a:cs typeface="Lucida Grande" charset="0"/>
              </a:rPr>
              <a:t>PyMol</a:t>
            </a:r>
            <a:r>
              <a:rPr lang="en-GB" sz="1200" dirty="0">
                <a:latin typeface="Lucida Grande" charset="0"/>
                <a:ea typeface="Lucida Grande" charset="0"/>
                <a:cs typeface="Lucida Grande" charset="0"/>
              </a:rPr>
              <a:t>, click on the folder icon,</a:t>
            </a:r>
          </a:p>
          <a:p>
            <a:pPr marL="171454" indent="-171454">
              <a:lnSpc>
                <a:spcPct val="150000"/>
              </a:lnSpc>
              <a:buFont typeface="Arial" charset="0"/>
              <a:buChar char="•"/>
            </a:pPr>
            <a:r>
              <a:rPr lang="en-GB" sz="1200" dirty="0">
                <a:latin typeface="Lucida Grande" charset="0"/>
                <a:ea typeface="Lucida Grande" charset="0"/>
                <a:cs typeface="Lucida Grande" charset="0"/>
              </a:rPr>
              <a:t>search on you disk the executable </a:t>
            </a:r>
            <a:r>
              <a:rPr lang="en-GB" sz="1200" dirty="0" err="1">
                <a:latin typeface="Lucida Grande" charset="0"/>
                <a:ea typeface="Lucida Grande" charset="0"/>
                <a:cs typeface="Lucida Grande" charset="0"/>
              </a:rPr>
              <a:t>PyMol</a:t>
            </a:r>
            <a:r>
              <a:rPr lang="en-GB" sz="1200" dirty="0">
                <a:latin typeface="Lucida Grande" charset="0"/>
                <a:ea typeface="Lucida Grande" charset="0"/>
                <a:cs typeface="Lucida Grande" charset="0"/>
              </a:rPr>
              <a:t> file, on Mac will be on:</a:t>
            </a:r>
          </a:p>
          <a:p>
            <a:pPr>
              <a:lnSpc>
                <a:spcPct val="150000"/>
              </a:lnSpc>
            </a:pPr>
            <a:r>
              <a:rPr lang="en-GB" sz="1200" dirty="0">
                <a:latin typeface="Lucida Grande" charset="0"/>
                <a:ea typeface="Lucida Grande" charset="0"/>
                <a:cs typeface="Lucida Grande" charset="0"/>
              </a:rPr>
              <a:t>﻿/Applications/</a:t>
            </a:r>
            <a:r>
              <a:rPr lang="en-GB" sz="1200" dirty="0" err="1">
                <a:latin typeface="Lucida Grande" charset="0"/>
                <a:ea typeface="Lucida Grande" charset="0"/>
                <a:cs typeface="Lucida Grande" charset="0"/>
              </a:rPr>
              <a:t>MacPyMOL.app</a:t>
            </a:r>
            <a:r>
              <a:rPr lang="en-GB" sz="1200" dirty="0">
                <a:latin typeface="Lucida Grande" charset="0"/>
                <a:ea typeface="Lucida Grande" charset="0"/>
                <a:cs typeface="Lucida Grande" charset="0"/>
              </a:rPr>
              <a:t>/Contents/</a:t>
            </a:r>
            <a:r>
              <a:rPr lang="en-GB" sz="1200" dirty="0" err="1">
                <a:latin typeface="Lucida Grande" charset="0"/>
                <a:ea typeface="Lucida Grande" charset="0"/>
                <a:cs typeface="Lucida Grande" charset="0"/>
              </a:rPr>
              <a:t>MacOS</a:t>
            </a:r>
            <a:r>
              <a:rPr lang="en-GB" sz="1200" dirty="0">
                <a:latin typeface="Lucida Grande" charset="0"/>
                <a:ea typeface="Lucida Grande" charset="0"/>
                <a:cs typeface="Lucida Grande" charset="0"/>
              </a:rPr>
              <a:t>/</a:t>
            </a:r>
            <a:r>
              <a:rPr lang="en-GB" sz="1200" dirty="0" err="1">
                <a:latin typeface="Lucida Grande" charset="0"/>
                <a:ea typeface="Lucida Grande" charset="0"/>
                <a:cs typeface="Lucida Grande" charset="0"/>
              </a:rPr>
              <a:t>MacPyMOL</a:t>
            </a:r>
            <a:endParaRPr lang="en-GB" sz="1200" dirty="0">
              <a:latin typeface="Lucida Grande" charset="0"/>
              <a:ea typeface="Lucida Grande" charset="0"/>
              <a:cs typeface="Lucida Grande" charset="0"/>
            </a:endParaRPr>
          </a:p>
          <a:p>
            <a:pPr marL="171450" indent="-171450">
              <a:lnSpc>
                <a:spcPct val="150000"/>
              </a:lnSpc>
              <a:buFont typeface="Arial" charset="0"/>
              <a:buChar char="•"/>
            </a:pPr>
            <a:r>
              <a:rPr lang="en-GB" sz="1200" dirty="0">
                <a:latin typeface="Lucida Grande" charset="0"/>
                <a:ea typeface="Lucida Grande" charset="0"/>
                <a:cs typeface="Lucida Grande" charset="0"/>
              </a:rPr>
              <a:t>click on Test, </a:t>
            </a:r>
            <a:r>
              <a:rPr lang="en-GB" sz="1200" dirty="0" err="1">
                <a:latin typeface="Lucida Grande" charset="0"/>
                <a:ea typeface="Lucida Grande" charset="0"/>
                <a:cs typeface="Lucida Grande" charset="0"/>
              </a:rPr>
              <a:t>Pymol</a:t>
            </a:r>
            <a:r>
              <a:rPr lang="en-GB" sz="1200" dirty="0">
                <a:latin typeface="Lucida Grande" charset="0"/>
                <a:ea typeface="Lucida Grande" charset="0"/>
                <a:cs typeface="Lucida Grande" charset="0"/>
              </a:rPr>
              <a:t> will start if has been linked successfully</a:t>
            </a:r>
          </a:p>
          <a:p>
            <a:pPr marL="171450" indent="-171450">
              <a:lnSpc>
                <a:spcPct val="150000"/>
              </a:lnSpc>
              <a:buFont typeface="Arial" charset="0"/>
              <a:buChar char="•"/>
            </a:pPr>
            <a:r>
              <a:rPr lang="en-GB" sz="1200" dirty="0">
                <a:latin typeface="Lucida Grande" charset="0"/>
                <a:ea typeface="Lucida Grande" charset="0"/>
                <a:cs typeface="Lucida Grande" charset="0"/>
              </a:rPr>
              <a:t>click Ok </a:t>
            </a:r>
          </a:p>
          <a:p>
            <a:pPr marL="171450" indent="-171450">
              <a:lnSpc>
                <a:spcPct val="150000"/>
              </a:lnSpc>
              <a:buFont typeface="Arial" charset="0"/>
              <a:buChar char="•"/>
            </a:pPr>
            <a:endParaRPr lang="en-GB" sz="1200" dirty="0">
              <a:latin typeface="Lucida Grande" charset="0"/>
              <a:ea typeface="Lucida Grande" charset="0"/>
              <a:cs typeface="Lucida Grande" charset="0"/>
            </a:endParaRPr>
          </a:p>
        </p:txBody>
      </p:sp>
      <p:sp>
        <p:nvSpPr>
          <p:cNvPr id="3" name="Slide Number Placeholder 2"/>
          <p:cNvSpPr>
            <a:spLocks noGrp="1"/>
          </p:cNvSpPr>
          <p:nvPr>
            <p:ph type="sldNum" sz="quarter" idx="12"/>
          </p:nvPr>
        </p:nvSpPr>
        <p:spPr/>
        <p:txBody>
          <a:bodyPr/>
          <a:lstStyle/>
          <a:p>
            <a:fld id="{EAB789F6-3BD3-1645-B8E5-7AE28DC0F5BB}" type="slidenum">
              <a:rPr lang="en-US" smtClean="0"/>
              <a:t>15</a:t>
            </a:fld>
            <a:endParaRPr lang="en-US"/>
          </a:p>
        </p:txBody>
      </p:sp>
    </p:spTree>
    <p:extLst>
      <p:ext uri="{BB962C8B-B14F-4D97-AF65-F5344CB8AC3E}">
        <p14:creationId xmlns:p14="http://schemas.microsoft.com/office/powerpoint/2010/main" val="486285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715476" y="3587124"/>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5</a:t>
            </a:r>
            <a:endParaRPr lang="en-US" sz="1801" dirty="0"/>
          </a:p>
        </p:txBody>
      </p:sp>
      <p:sp>
        <p:nvSpPr>
          <p:cNvPr id="33" name="Rectangle 32"/>
          <p:cNvSpPr/>
          <p:nvPr/>
        </p:nvSpPr>
        <p:spPr>
          <a:xfrm>
            <a:off x="2838134" y="179276"/>
            <a:ext cx="1181734" cy="461665"/>
          </a:xfrm>
          <a:prstGeom prst="rect">
            <a:avLst/>
          </a:prstGeom>
        </p:spPr>
        <p:txBody>
          <a:bodyPr wrap="none">
            <a:spAutoFit/>
          </a:bodyPr>
          <a:lstStyle/>
          <a:p>
            <a:pPr algn="ctr"/>
            <a:r>
              <a:rPr lang="en-GB" sz="2400" dirty="0" err="1">
                <a:latin typeface="Lucida Grande" charset="0"/>
                <a:ea typeface="ＭＳ 明朝" charset="-128"/>
              </a:rPr>
              <a:t>PyMOL</a:t>
            </a:r>
            <a:endParaRPr lang="en-US" sz="1801" dirty="0"/>
          </a:p>
        </p:txBody>
      </p:sp>
      <p:sp>
        <p:nvSpPr>
          <p:cNvPr id="25" name="Rectangle 24"/>
          <p:cNvSpPr/>
          <p:nvPr/>
        </p:nvSpPr>
        <p:spPr>
          <a:xfrm>
            <a:off x="-62789" y="1133055"/>
            <a:ext cx="955964" cy="461665"/>
          </a:xfrm>
          <a:prstGeom prst="rect">
            <a:avLst/>
          </a:prstGeom>
        </p:spPr>
        <p:txBody>
          <a:bodyPr wrap="square">
            <a:spAutoFit/>
          </a:bodyPr>
          <a:lstStyle/>
          <a:p>
            <a:pPr algn="ctr"/>
            <a:r>
              <a:rPr lang="en-GB" sz="2400">
                <a:latin typeface="Lucida Grande" charset="0"/>
                <a:ea typeface="ＭＳ 明朝" charset="-128"/>
              </a:rPr>
              <a:t>5</a:t>
            </a:r>
            <a:r>
              <a:rPr lang="en-GB" sz="1401">
                <a:latin typeface="Lucida Grande" charset="0"/>
                <a:ea typeface="ＭＳ 明朝" charset="-128"/>
              </a:rPr>
              <a:t>B</a:t>
            </a:r>
            <a:endParaRPr lang="en-US" sz="1801" dirty="0"/>
          </a:p>
        </p:txBody>
      </p:sp>
      <p:sp>
        <p:nvSpPr>
          <p:cNvPr id="26" name="Rectangle 25"/>
          <p:cNvSpPr/>
          <p:nvPr/>
        </p:nvSpPr>
        <p:spPr>
          <a:xfrm>
            <a:off x="670010" y="1179221"/>
            <a:ext cx="6003500" cy="3693319"/>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Click “Show on Molecular Viewer”. </a:t>
            </a:r>
          </a:p>
          <a:p>
            <a:pPr>
              <a:lnSpc>
                <a:spcPct val="150000"/>
              </a:lnSpc>
            </a:pPr>
            <a:br>
              <a:rPr lang="en-GB" sz="1200" b="1" dirty="0">
                <a:latin typeface="Lucida Grande" charset="0"/>
                <a:ea typeface="Lucida Grande" charset="0"/>
                <a:cs typeface="Lucida Grande" charset="0"/>
              </a:rPr>
            </a:br>
            <a:r>
              <a:rPr lang="en-GB" sz="1200" dirty="0">
                <a:latin typeface="Lucida Grande" charset="0"/>
                <a:ea typeface="Lucida Grande" charset="0"/>
                <a:cs typeface="Lucida Grande" charset="0"/>
              </a:rPr>
              <a:t>By</a:t>
            </a:r>
            <a:r>
              <a:rPr lang="en-GB" sz="1200" b="1" dirty="0">
                <a:latin typeface="Lucida Grande" charset="0"/>
                <a:ea typeface="Lucida Grande" charset="0"/>
                <a:cs typeface="Lucida Grande" charset="0"/>
              </a:rPr>
              <a:t> </a:t>
            </a:r>
            <a:r>
              <a:rPr lang="en-GB" sz="1200" dirty="0">
                <a:latin typeface="Lucida Grande" charset="0"/>
                <a:ea typeface="Lucida Grande" charset="0"/>
                <a:cs typeface="Lucida Grande" charset="0"/>
              </a:rPr>
              <a:t>clicking the button   </a:t>
            </a:r>
          </a:p>
          <a:p>
            <a:pPr>
              <a:lnSpc>
                <a:spcPct val="150000"/>
              </a:lnSpc>
            </a:pPr>
            <a:r>
              <a:rPr lang="en-GB" sz="1200" dirty="0">
                <a:latin typeface="Lucida Grande" charset="0"/>
                <a:ea typeface="Lucida Grande" charset="0"/>
                <a:cs typeface="Lucida Grande" charset="0"/>
              </a:rPr>
              <a:t>on the Chemical Shift mapping inside </a:t>
            </a:r>
            <a:r>
              <a:rPr lang="en-GB" sz="1200" dirty="0" err="1">
                <a:latin typeface="Lucida Grande" charset="0"/>
                <a:ea typeface="Lucida Grande" charset="0"/>
                <a:cs typeface="Lucida Grande" charset="0"/>
              </a:rPr>
              <a:t>CcpnNmr</a:t>
            </a:r>
            <a:r>
              <a:rPr lang="en-GB" sz="1200" dirty="0">
                <a:latin typeface="Lucida Grande" charset="0"/>
                <a:ea typeface="Lucida Grande" charset="0"/>
                <a:cs typeface="Lucida Grande" charset="0"/>
              </a:rPr>
              <a:t> Analysis, </a:t>
            </a:r>
            <a:r>
              <a:rPr lang="en-GB" sz="1200" dirty="0" err="1">
                <a:latin typeface="Lucida Grande" charset="0"/>
                <a:ea typeface="Lucida Grande" charset="0"/>
                <a:cs typeface="Lucida Grande" charset="0"/>
              </a:rPr>
              <a:t>PyMol</a:t>
            </a:r>
            <a:r>
              <a:rPr lang="en-GB" sz="1200" dirty="0">
                <a:latin typeface="Lucida Grande" charset="0"/>
                <a:ea typeface="Lucida Grande" charset="0"/>
                <a:cs typeface="Lucida Grande" charset="0"/>
              </a:rPr>
              <a:t> will be launched with the </a:t>
            </a:r>
            <a:r>
              <a:rPr lang="en-GB" sz="1200" dirty="0" err="1">
                <a:latin typeface="Lucida Grande" charset="0"/>
                <a:ea typeface="Lucida Grande" charset="0"/>
                <a:cs typeface="Lucida Grande" charset="0"/>
              </a:rPr>
              <a:t>Tstar</a:t>
            </a:r>
            <a:r>
              <a:rPr lang="en-GB" sz="1200" dirty="0">
                <a:latin typeface="Lucida Grande" charset="0"/>
                <a:ea typeface="Lucida Grande" charset="0"/>
                <a:cs typeface="Lucida Grande" charset="0"/>
              </a:rPr>
              <a:t> structure  already loaded in. In Pymol two new selections will be created:</a:t>
            </a:r>
          </a:p>
          <a:p>
            <a:pPr marL="171454" indent="-171454">
              <a:lnSpc>
                <a:spcPct val="150000"/>
              </a:lnSpc>
              <a:buFont typeface="Arial" charset="0"/>
              <a:buChar char="•"/>
            </a:pPr>
            <a:r>
              <a:rPr lang="en-GB" sz="1200" i="1" dirty="0">
                <a:latin typeface="Lucida Grande" charset="0"/>
                <a:ea typeface="Lucida Grande" charset="0"/>
                <a:cs typeface="Lucida Grande" charset="0"/>
              </a:rPr>
              <a:t>(</a:t>
            </a:r>
            <a:r>
              <a:rPr lang="en-GB" sz="1200" i="1" dirty="0" err="1">
                <a:latin typeface="Lucida Grande" charset="0"/>
                <a:ea typeface="Lucida Grande" charset="0"/>
                <a:cs typeface="Lucida Grande" charset="0"/>
              </a:rPr>
              <a:t>aboveThreshold</a:t>
            </a:r>
            <a:r>
              <a:rPr lang="en-GB" sz="1200" i="1" dirty="0">
                <a:latin typeface="Lucida Grande" charset="0"/>
                <a:ea typeface="Lucida Grande" charset="0"/>
                <a:cs typeface="Lucida Grande" charset="0"/>
              </a:rPr>
              <a:t>) </a:t>
            </a:r>
            <a:r>
              <a:rPr lang="en-GB" sz="1200" dirty="0">
                <a:latin typeface="Lucida Grande" charset="0"/>
                <a:ea typeface="Lucida Grande" charset="0"/>
                <a:cs typeface="Lucida Grande" charset="0"/>
              </a:rPr>
              <a:t>, same colour as the bars in CcpNmr</a:t>
            </a:r>
          </a:p>
          <a:p>
            <a:pPr marL="171454" indent="-171454">
              <a:lnSpc>
                <a:spcPct val="150000"/>
              </a:lnSpc>
              <a:buFont typeface="Arial" charset="0"/>
              <a:buChar char="•"/>
            </a:pPr>
            <a:r>
              <a:rPr lang="en-GB" sz="1200" i="1" dirty="0">
                <a:latin typeface="Lucida Grande" charset="0"/>
                <a:ea typeface="Lucida Grande" charset="0"/>
                <a:cs typeface="Lucida Grande" charset="0"/>
              </a:rPr>
              <a:t>(</a:t>
            </a:r>
            <a:r>
              <a:rPr lang="en-GB" sz="1200" i="1" dirty="0" err="1">
                <a:latin typeface="Lucida Grande" charset="0"/>
                <a:ea typeface="Lucida Grande" charset="0"/>
                <a:cs typeface="Lucida Grande" charset="0"/>
              </a:rPr>
              <a:t>belowThreshold</a:t>
            </a:r>
            <a:r>
              <a:rPr lang="en-GB" sz="1200" i="1" dirty="0">
                <a:latin typeface="Lucida Grande" charset="0"/>
                <a:ea typeface="Lucida Grande" charset="0"/>
                <a:cs typeface="Lucida Grande" charset="0"/>
              </a:rPr>
              <a:t>) </a:t>
            </a:r>
            <a:r>
              <a:rPr lang="en-GB" sz="1200" dirty="0">
                <a:latin typeface="Lucida Grande" charset="0"/>
                <a:ea typeface="Lucida Grande" charset="0"/>
                <a:cs typeface="Lucida Grande" charset="0"/>
              </a:rPr>
              <a:t>, same colour as the bars in CcpNmr</a:t>
            </a:r>
          </a:p>
          <a:p>
            <a:pPr marL="171454" indent="-171454">
              <a:lnSpc>
                <a:spcPct val="150000"/>
              </a:lnSpc>
              <a:buFont typeface="Arial" charset="0"/>
              <a:buChar char="•"/>
            </a:pPr>
            <a:r>
              <a:rPr lang="en-GB" sz="1200" i="1" dirty="0">
                <a:latin typeface="Lucida Grande" charset="0"/>
                <a:ea typeface="Lucida Grande" charset="0"/>
                <a:cs typeface="Lucida Grande" charset="0"/>
              </a:rPr>
              <a:t>(missing) </a:t>
            </a:r>
            <a:r>
              <a:rPr lang="en-GB" sz="1200" dirty="0">
                <a:latin typeface="Lucida Grande" charset="0"/>
                <a:ea typeface="Lucida Grande" charset="0"/>
                <a:cs typeface="Lucida Grande" charset="0"/>
              </a:rPr>
              <a:t>, same colour as the bars in CcpNmr</a:t>
            </a:r>
          </a:p>
          <a:p>
            <a:pPr marL="171454" indent="-171454">
              <a:lnSpc>
                <a:spcPct val="150000"/>
              </a:lnSpc>
              <a:buFont typeface="Arial" charset="0"/>
              <a:buChar char="•"/>
            </a:pPr>
            <a:endParaRPr lang="en-GB" sz="1200" dirty="0">
              <a:latin typeface="Lucida Grande" charset="0"/>
              <a:ea typeface="Lucida Grande" charset="0"/>
              <a:cs typeface="Lucida Grande" charset="0"/>
            </a:endParaRPr>
          </a:p>
          <a:p>
            <a:pPr>
              <a:lnSpc>
                <a:spcPct val="150000"/>
              </a:lnSpc>
            </a:pPr>
            <a:r>
              <a:rPr lang="en-GB" sz="1200" dirty="0">
                <a:latin typeface="Lucida Grande" charset="0"/>
                <a:ea typeface="Lucida Grande" charset="0"/>
                <a:cs typeface="Lucida Grande" charset="0"/>
              </a:rPr>
              <a:t>You will be able now to analyse graphically the residues that are involved in the interaction with the ligand.</a:t>
            </a:r>
          </a:p>
          <a:p>
            <a:pPr marL="171454" indent="-171454">
              <a:lnSpc>
                <a:spcPct val="150000"/>
              </a:lnSpc>
              <a:buFont typeface="Arial" charset="0"/>
              <a:buChar char="•"/>
            </a:pPr>
            <a:endParaRPr lang="en-GB" sz="1200" dirty="0">
              <a:latin typeface="Lucida Grande" charset="0"/>
              <a:ea typeface="Lucida Grande" charset="0"/>
              <a:cs typeface="Lucida Grande" charset="0"/>
            </a:endParaRPr>
          </a:p>
        </p:txBody>
      </p:sp>
      <p:sp>
        <p:nvSpPr>
          <p:cNvPr id="19" name="Rectangle 18"/>
          <p:cNvSpPr/>
          <p:nvPr/>
        </p:nvSpPr>
        <p:spPr>
          <a:xfrm>
            <a:off x="715476" y="8063764"/>
            <a:ext cx="6003500" cy="2031325"/>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(Optional) Export image with transparent background</a:t>
            </a:r>
          </a:p>
          <a:p>
            <a:pPr>
              <a:lnSpc>
                <a:spcPct val="150000"/>
              </a:lnSpc>
            </a:pPr>
            <a:r>
              <a:rPr lang="en-GB" sz="1200" dirty="0">
                <a:latin typeface="Lucida Grande" charset="0"/>
                <a:ea typeface="Lucida Grande" charset="0"/>
                <a:cs typeface="Lucida Grande" charset="0"/>
              </a:rPr>
              <a:t>Copy and paste these commands on the Pymol terminal:</a:t>
            </a:r>
          </a:p>
          <a:p>
            <a:pPr marL="171450" indent="-171450">
              <a:lnSpc>
                <a:spcPct val="150000"/>
              </a:lnSpc>
              <a:buFont typeface="Arial" charset="0"/>
              <a:buChar char="•"/>
            </a:pPr>
            <a:r>
              <a:rPr lang="en-GB" sz="1200" i="1" dirty="0"/>
              <a:t>set </a:t>
            </a:r>
            <a:r>
              <a:rPr lang="en-GB" sz="1200" i="1" dirty="0" err="1"/>
              <a:t>ray_opaque_background</a:t>
            </a:r>
            <a:r>
              <a:rPr lang="en-GB" sz="1200" i="1" dirty="0"/>
              <a:t>, 0</a:t>
            </a:r>
          </a:p>
          <a:p>
            <a:pPr marL="171450" indent="-171450">
              <a:lnSpc>
                <a:spcPct val="150000"/>
              </a:lnSpc>
              <a:buFont typeface="Arial" charset="0"/>
              <a:buChar char="•"/>
            </a:pPr>
            <a:r>
              <a:rPr lang="en-GB" sz="1200" i="1" dirty="0" err="1"/>
              <a:t>png</a:t>
            </a:r>
            <a:r>
              <a:rPr lang="en-GB" sz="1200" i="1" dirty="0"/>
              <a:t> ~/Desktop/</a:t>
            </a:r>
            <a:r>
              <a:rPr lang="en-GB" sz="1200" i="1" dirty="0" err="1"/>
              <a:t>tStar.png</a:t>
            </a:r>
            <a:r>
              <a:rPr lang="en-GB" sz="1200" i="1" dirty="0"/>
              <a:t>, width=1000, dpi=300, ray=1</a:t>
            </a:r>
          </a:p>
          <a:p>
            <a:pPr marL="171450" indent="-171450">
              <a:lnSpc>
                <a:spcPct val="150000"/>
              </a:lnSpc>
              <a:buFont typeface="Arial" charset="0"/>
              <a:buChar char="•"/>
            </a:pPr>
            <a:r>
              <a:rPr lang="en-GB" sz="1200" dirty="0">
                <a:latin typeface="Lucida Grande" charset="0"/>
                <a:ea typeface="Lucida Grande" charset="0"/>
                <a:cs typeface="Lucida Grande" charset="0"/>
              </a:rPr>
              <a:t>press enter</a:t>
            </a:r>
          </a:p>
          <a:p>
            <a:pPr>
              <a:lnSpc>
                <a:spcPct val="150000"/>
              </a:lnSpc>
            </a:pPr>
            <a:r>
              <a:rPr lang="en-GB" sz="1200" dirty="0">
                <a:latin typeface="Lucida Grande" charset="0"/>
                <a:ea typeface="Lucida Grande" charset="0"/>
                <a:cs typeface="Lucida Grande" charset="0"/>
              </a:rPr>
              <a:t>Find the image on your desktop</a:t>
            </a:r>
          </a:p>
          <a:p>
            <a:pPr marL="171450" indent="-171450">
              <a:lnSpc>
                <a:spcPct val="150000"/>
              </a:lnSpc>
              <a:buFont typeface="Arial" charset="0"/>
              <a:buChar char="•"/>
            </a:pPr>
            <a:endParaRPr lang="en-GB" sz="1200" dirty="0">
              <a:latin typeface="Lucida Grande" charset="0"/>
              <a:ea typeface="Lucida Grande" charset="0"/>
              <a:cs typeface="Lucida Grande" charset="0"/>
            </a:endParaRPr>
          </a:p>
        </p:txBody>
      </p:sp>
      <p:sp>
        <p:nvSpPr>
          <p:cNvPr id="20" name="Rectangle 19"/>
          <p:cNvSpPr/>
          <p:nvPr/>
        </p:nvSpPr>
        <p:spPr>
          <a:xfrm>
            <a:off x="0" y="8033784"/>
            <a:ext cx="955964" cy="461665"/>
          </a:xfrm>
          <a:prstGeom prst="rect">
            <a:avLst/>
          </a:prstGeom>
        </p:spPr>
        <p:txBody>
          <a:bodyPr wrap="square">
            <a:spAutoFit/>
          </a:bodyPr>
          <a:lstStyle/>
          <a:p>
            <a:pPr algn="ctr"/>
            <a:r>
              <a:rPr lang="en-GB" sz="2400" dirty="0">
                <a:latin typeface="Lucida Grande" charset="0"/>
                <a:ea typeface="ＭＳ 明朝" charset="-128"/>
              </a:rPr>
              <a:t>5</a:t>
            </a:r>
            <a:r>
              <a:rPr lang="en-GB" sz="1401" dirty="0">
                <a:latin typeface="Lucida Grande" charset="0"/>
                <a:ea typeface="ＭＳ 明朝" charset="-128"/>
              </a:rPr>
              <a:t>C</a:t>
            </a:r>
            <a:endParaRPr lang="en-US" sz="1801" dirty="0"/>
          </a:p>
        </p:txBody>
      </p:sp>
      <p:grpSp>
        <p:nvGrpSpPr>
          <p:cNvPr id="21" name="Group 20"/>
          <p:cNvGrpSpPr/>
          <p:nvPr/>
        </p:nvGrpSpPr>
        <p:grpSpPr>
          <a:xfrm>
            <a:off x="566220" y="10278021"/>
            <a:ext cx="5385462" cy="1834254"/>
            <a:chOff x="566220" y="9975341"/>
            <a:chExt cx="5385462" cy="1834254"/>
          </a:xfrm>
        </p:grpSpPr>
        <p:pic>
          <p:nvPicPr>
            <p:cNvPr id="22" name="Picture 21"/>
            <p:cNvPicPr>
              <a:picLocks noChangeAspect="1"/>
            </p:cNvPicPr>
            <p:nvPr/>
          </p:nvPicPr>
          <p:blipFill>
            <a:blip r:embed="rId3"/>
            <a:stretch>
              <a:fillRect/>
            </a:stretch>
          </p:blipFill>
          <p:spPr>
            <a:xfrm>
              <a:off x="566220" y="9975341"/>
              <a:ext cx="5385462" cy="1401696"/>
            </a:xfrm>
            <a:prstGeom prst="rect">
              <a:avLst/>
            </a:prstGeom>
          </p:spPr>
        </p:pic>
        <p:sp>
          <p:nvSpPr>
            <p:cNvPr id="23" name="Right Arrow 22"/>
            <p:cNvSpPr/>
            <p:nvPr/>
          </p:nvSpPr>
          <p:spPr>
            <a:xfrm rot="12197401">
              <a:off x="1406937" y="11187221"/>
              <a:ext cx="984567" cy="445899"/>
            </a:xfrm>
            <a:prstGeom prst="rightArrow">
              <a:avLst>
                <a:gd name="adj1" fmla="val 42182"/>
                <a:gd name="adj2" fmla="val 47468"/>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4" name="Rectangle 23"/>
            <p:cNvSpPr/>
            <p:nvPr/>
          </p:nvSpPr>
          <p:spPr>
            <a:xfrm>
              <a:off x="2394224" y="11501818"/>
              <a:ext cx="1200925" cy="307777"/>
            </a:xfrm>
            <a:prstGeom prst="rect">
              <a:avLst/>
            </a:prstGeom>
          </p:spPr>
          <p:txBody>
            <a:bodyPr wrap="square">
              <a:spAutoFit/>
            </a:bodyPr>
            <a:lstStyle/>
            <a:p>
              <a:r>
                <a:rPr lang="en-GB" sz="1400" b="1">
                  <a:latin typeface="Lucida Grande" charset="0"/>
                  <a:ea typeface="Lucida Grande" charset="0"/>
                  <a:cs typeface="Lucida Grande" charset="0"/>
                </a:rPr>
                <a:t>Paste Here</a:t>
              </a:r>
              <a:endParaRPr lang="en-GB" sz="1400" dirty="0"/>
            </a:p>
          </p:txBody>
        </p:sp>
      </p:grpSp>
      <p:pic>
        <p:nvPicPr>
          <p:cNvPr id="3" name="Picture 2"/>
          <p:cNvPicPr>
            <a:picLocks noChangeAspect="1"/>
          </p:cNvPicPr>
          <p:nvPr/>
        </p:nvPicPr>
        <p:blipFill>
          <a:blip r:embed="rId4"/>
          <a:stretch>
            <a:fillRect/>
          </a:stretch>
        </p:blipFill>
        <p:spPr>
          <a:xfrm>
            <a:off x="1586766" y="4819880"/>
            <a:ext cx="2815839" cy="2520653"/>
          </a:xfrm>
          <a:prstGeom prst="rect">
            <a:avLst/>
          </a:prstGeom>
        </p:spPr>
      </p:pic>
      <p:pic>
        <p:nvPicPr>
          <p:cNvPr id="4" name="Picture 3"/>
          <p:cNvPicPr>
            <a:picLocks noChangeAspect="1"/>
          </p:cNvPicPr>
          <p:nvPr/>
        </p:nvPicPr>
        <p:blipFill>
          <a:blip r:embed="rId5"/>
          <a:stretch>
            <a:fillRect/>
          </a:stretch>
        </p:blipFill>
        <p:spPr>
          <a:xfrm>
            <a:off x="2439542" y="1654650"/>
            <a:ext cx="532549" cy="429889"/>
          </a:xfrm>
          <a:prstGeom prst="rect">
            <a:avLst/>
          </a:prstGeom>
        </p:spPr>
      </p:pic>
      <p:sp>
        <p:nvSpPr>
          <p:cNvPr id="27" name="Right Arrow 26"/>
          <p:cNvSpPr/>
          <p:nvPr/>
        </p:nvSpPr>
        <p:spPr>
          <a:xfrm rot="10800000">
            <a:off x="2991617" y="4866744"/>
            <a:ext cx="564006" cy="373239"/>
          </a:xfrm>
          <a:prstGeom prst="rightArrow">
            <a:avLst>
              <a:gd name="adj1" fmla="val 42182"/>
              <a:gd name="adj2" fmla="val 47468"/>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 name="Slide Number Placeholder 1"/>
          <p:cNvSpPr>
            <a:spLocks noGrp="1"/>
          </p:cNvSpPr>
          <p:nvPr>
            <p:ph type="sldNum" sz="quarter" idx="12"/>
          </p:nvPr>
        </p:nvSpPr>
        <p:spPr/>
        <p:txBody>
          <a:bodyPr/>
          <a:lstStyle/>
          <a:p>
            <a:fld id="{EAB789F6-3BD3-1645-B8E5-7AE28DC0F5BB}" type="slidenum">
              <a:rPr lang="en-US" smtClean="0"/>
              <a:t>16</a:t>
            </a:fld>
            <a:endParaRPr lang="en-US"/>
          </a:p>
        </p:txBody>
      </p:sp>
    </p:spTree>
    <p:extLst>
      <p:ext uri="{BB962C8B-B14F-4D97-AF65-F5344CB8AC3E}">
        <p14:creationId xmlns:p14="http://schemas.microsoft.com/office/powerpoint/2010/main" val="17423524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715476" y="3587124"/>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6</a:t>
            </a:r>
            <a:endParaRPr lang="en-US" sz="1801" dirty="0"/>
          </a:p>
        </p:txBody>
      </p:sp>
      <p:sp>
        <p:nvSpPr>
          <p:cNvPr id="33" name="Rectangle 32"/>
          <p:cNvSpPr/>
          <p:nvPr/>
        </p:nvSpPr>
        <p:spPr>
          <a:xfrm>
            <a:off x="2216973" y="179276"/>
            <a:ext cx="2424062" cy="461665"/>
          </a:xfrm>
          <a:prstGeom prst="rect">
            <a:avLst/>
          </a:prstGeom>
        </p:spPr>
        <p:txBody>
          <a:bodyPr wrap="none">
            <a:spAutoFit/>
          </a:bodyPr>
          <a:lstStyle/>
          <a:p>
            <a:pPr algn="ctr"/>
            <a:r>
              <a:rPr lang="en-GB" sz="2400" dirty="0">
                <a:latin typeface="Lucida Grande" charset="0"/>
                <a:ea typeface="ＭＳ 明朝" charset="-128"/>
              </a:rPr>
              <a:t>Binding Curves</a:t>
            </a:r>
            <a:endParaRPr lang="en-US" sz="1801" dirty="0"/>
          </a:p>
        </p:txBody>
      </p:sp>
      <p:sp>
        <p:nvSpPr>
          <p:cNvPr id="2" name="Slide Number Placeholder 1"/>
          <p:cNvSpPr>
            <a:spLocks noGrp="1"/>
          </p:cNvSpPr>
          <p:nvPr>
            <p:ph type="sldNum" sz="quarter" idx="12"/>
          </p:nvPr>
        </p:nvSpPr>
        <p:spPr/>
        <p:txBody>
          <a:bodyPr/>
          <a:lstStyle/>
          <a:p>
            <a:fld id="{EAB789F6-3BD3-1645-B8E5-7AE28DC0F5BB}" type="slidenum">
              <a:rPr lang="en-US" smtClean="0"/>
              <a:t>17</a:t>
            </a:fld>
            <a:endParaRPr lang="en-US"/>
          </a:p>
        </p:txBody>
      </p:sp>
      <p:sp>
        <p:nvSpPr>
          <p:cNvPr id="37" name="Rectangle 36">
            <a:extLst>
              <a:ext uri="{FF2B5EF4-FFF2-40B4-BE49-F238E27FC236}">
                <a16:creationId xmlns:a16="http://schemas.microsoft.com/office/drawing/2014/main" id="{96308DB6-2D54-2B40-8759-2A3C97AEEA75}"/>
              </a:ext>
            </a:extLst>
          </p:cNvPr>
          <p:cNvSpPr/>
          <p:nvPr/>
        </p:nvSpPr>
        <p:spPr>
          <a:xfrm>
            <a:off x="0" y="784395"/>
            <a:ext cx="6858000" cy="622152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8" name="Rectangle 37">
            <a:extLst>
              <a:ext uri="{FF2B5EF4-FFF2-40B4-BE49-F238E27FC236}">
                <a16:creationId xmlns:a16="http://schemas.microsoft.com/office/drawing/2014/main" id="{D2F291BE-6AD8-F240-BFB7-A3F5224B4E51}"/>
              </a:ext>
            </a:extLst>
          </p:cNvPr>
          <p:cNvSpPr/>
          <p:nvPr/>
        </p:nvSpPr>
        <p:spPr>
          <a:xfrm>
            <a:off x="843196" y="7812341"/>
            <a:ext cx="6001195" cy="2549159"/>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Drag &amp; drop “</a:t>
            </a:r>
            <a:r>
              <a:rPr lang="en-US" sz="1200" b="1" dirty="0" err="1">
                <a:latin typeface="Lucida Grande" charset="0"/>
                <a:ea typeface="Lucida Grande" charset="0"/>
                <a:cs typeface="Lucida Grande" charset="0"/>
              </a:rPr>
              <a:t>TstarCompleted.ccpn</a:t>
            </a:r>
            <a:r>
              <a:rPr lang="en-US" sz="1200" b="1" dirty="0">
                <a:latin typeface="Lucida Grande" charset="0"/>
                <a:ea typeface="Lucida Grande" charset="0"/>
                <a:cs typeface="Lucida Grande" charset="0"/>
              </a:rPr>
              <a:t>” (uncompressed) into the sidebar. </a:t>
            </a:r>
            <a:br>
              <a:rPr lang="en-US" sz="1200" b="1" dirty="0">
                <a:latin typeface="Lucida Grande" charset="0"/>
                <a:ea typeface="Lucida Grande" charset="0"/>
                <a:cs typeface="Lucida Grande" charset="0"/>
              </a:rPr>
            </a:br>
            <a:r>
              <a:rPr lang="en-US" sz="1200" dirty="0">
                <a:latin typeface="Lucida Grande" charset="0"/>
                <a:ea typeface="Lucida Grande" charset="0"/>
                <a:cs typeface="Lucida Grande" charset="0"/>
              </a:rPr>
              <a:t>This project contains peak lists in all the spectra with already fitted peaks.</a:t>
            </a:r>
          </a:p>
          <a:p>
            <a:pPr>
              <a:lnSpc>
                <a:spcPct val="150000"/>
              </a:lnSpc>
            </a:pPr>
            <a:endParaRPr lang="en-US" sz="1200" dirty="0">
              <a:latin typeface="Lucida Grande" charset="0"/>
              <a:ea typeface="Lucida Grande" charset="0"/>
              <a:cs typeface="Lucida Grande" charset="0"/>
            </a:endParaRPr>
          </a:p>
          <a:p>
            <a:pPr>
              <a:lnSpc>
                <a:spcPct val="150000"/>
              </a:lnSpc>
            </a:pPr>
            <a:r>
              <a:rPr lang="en-US" sz="1200" dirty="0">
                <a:latin typeface="Lucida Grande" charset="0"/>
                <a:ea typeface="Lucida Grande" charset="0"/>
                <a:cs typeface="Lucida Grande" charset="0"/>
              </a:rPr>
              <a:t>If not already opened, load the </a:t>
            </a:r>
            <a:r>
              <a:rPr lang="en-US" sz="1200" b="1" dirty="0" err="1">
                <a:latin typeface="Lucida Grande" charset="0"/>
                <a:ea typeface="Lucida Grande" charset="0"/>
                <a:cs typeface="Lucida Grande" charset="0"/>
              </a:rPr>
              <a:t>TstarCompleted</a:t>
            </a:r>
            <a:r>
              <a:rPr lang="en-US" sz="1200" dirty="0">
                <a:latin typeface="Lucida Grande" charset="0"/>
                <a:ea typeface="Lucida Grande" charset="0"/>
                <a:cs typeface="Lucida Grande" charset="0"/>
              </a:rPr>
              <a:t> and press “CM”  to display the Chemical shift mapping module. </a:t>
            </a:r>
          </a:p>
          <a:p>
            <a:pPr>
              <a:lnSpc>
                <a:spcPct val="150000"/>
              </a:lnSpc>
            </a:pPr>
            <a:r>
              <a:rPr lang="en-US" sz="1200" dirty="0">
                <a:latin typeface="Lucida Grande" charset="0"/>
                <a:ea typeface="Lucida Grande" charset="0"/>
                <a:cs typeface="Lucida Grande" charset="0"/>
              </a:rPr>
              <a:t>Display all five spectra in a single spectrum display and zoom to focus on a single peak.</a:t>
            </a:r>
          </a:p>
          <a:p>
            <a:pPr>
              <a:lnSpc>
                <a:spcPct val="150000"/>
              </a:lnSpc>
            </a:pPr>
            <a:br>
              <a:rPr lang="en-US" sz="1200" dirty="0">
                <a:latin typeface="Lucida Grande" charset="0"/>
                <a:ea typeface="Lucida Grande" charset="0"/>
                <a:cs typeface="Lucida Grande" charset="0"/>
              </a:rPr>
            </a:br>
            <a:endParaRPr lang="en-US" sz="1200" dirty="0">
              <a:latin typeface="Lucida Grande" charset="0"/>
              <a:ea typeface="Lucida Grande" charset="0"/>
              <a:cs typeface="Lucida Grande" charset="0"/>
            </a:endParaRPr>
          </a:p>
        </p:txBody>
      </p:sp>
      <p:sp>
        <p:nvSpPr>
          <p:cNvPr id="50" name="Rectangle 49">
            <a:extLst>
              <a:ext uri="{FF2B5EF4-FFF2-40B4-BE49-F238E27FC236}">
                <a16:creationId xmlns:a16="http://schemas.microsoft.com/office/drawing/2014/main" id="{6A226C38-B614-924D-AEA9-1ECCE0DE9294}"/>
              </a:ext>
            </a:extLst>
          </p:cNvPr>
          <p:cNvSpPr/>
          <p:nvPr/>
        </p:nvSpPr>
        <p:spPr>
          <a:xfrm>
            <a:off x="-112768" y="7785369"/>
            <a:ext cx="955964" cy="461665"/>
          </a:xfrm>
          <a:prstGeom prst="rect">
            <a:avLst/>
          </a:prstGeom>
        </p:spPr>
        <p:txBody>
          <a:bodyPr wrap="square">
            <a:spAutoFit/>
          </a:bodyPr>
          <a:lstStyle/>
          <a:p>
            <a:pPr algn="ctr"/>
            <a:r>
              <a:rPr lang="en-GB" sz="2400" dirty="0">
                <a:latin typeface="Lucida Grande" charset="0"/>
                <a:ea typeface="ＭＳ 明朝" charset="-128"/>
              </a:rPr>
              <a:t>6</a:t>
            </a:r>
            <a:r>
              <a:rPr lang="en-GB" sz="1401" dirty="0">
                <a:latin typeface="Lucida Grande" charset="0"/>
                <a:ea typeface="ＭＳ 明朝" charset="-128"/>
              </a:rPr>
              <a:t>A</a:t>
            </a:r>
            <a:endParaRPr lang="en-US" sz="1801" dirty="0"/>
          </a:p>
        </p:txBody>
      </p:sp>
      <p:grpSp>
        <p:nvGrpSpPr>
          <p:cNvPr id="15" name="Group 14">
            <a:extLst>
              <a:ext uri="{FF2B5EF4-FFF2-40B4-BE49-F238E27FC236}">
                <a16:creationId xmlns:a16="http://schemas.microsoft.com/office/drawing/2014/main" id="{E81EB55E-AF8B-984C-8BD6-C2645B055233}"/>
              </a:ext>
            </a:extLst>
          </p:cNvPr>
          <p:cNvGrpSpPr/>
          <p:nvPr/>
        </p:nvGrpSpPr>
        <p:grpSpPr>
          <a:xfrm>
            <a:off x="400748" y="2146683"/>
            <a:ext cx="6056503" cy="2536680"/>
            <a:chOff x="225026" y="1736032"/>
            <a:chExt cx="6056503" cy="2536680"/>
          </a:xfrm>
        </p:grpSpPr>
        <p:pic>
          <p:nvPicPr>
            <p:cNvPr id="16" name="Picture 15">
              <a:extLst>
                <a:ext uri="{FF2B5EF4-FFF2-40B4-BE49-F238E27FC236}">
                  <a16:creationId xmlns:a16="http://schemas.microsoft.com/office/drawing/2014/main" id="{5291ED8D-18BD-6E44-8092-2C6809A3EB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026" y="1736032"/>
              <a:ext cx="6056503" cy="2536680"/>
            </a:xfrm>
            <a:prstGeom prst="rect">
              <a:avLst/>
            </a:prstGeom>
          </p:spPr>
        </p:pic>
        <p:sp>
          <p:nvSpPr>
            <p:cNvPr id="17" name="Down Arrow 16">
              <a:extLst>
                <a:ext uri="{FF2B5EF4-FFF2-40B4-BE49-F238E27FC236}">
                  <a16:creationId xmlns:a16="http://schemas.microsoft.com/office/drawing/2014/main" id="{633F550B-6CA2-E145-B2BB-089DC2CF6250}"/>
                </a:ext>
              </a:extLst>
            </p:cNvPr>
            <p:cNvSpPr/>
            <p:nvPr/>
          </p:nvSpPr>
          <p:spPr>
            <a:xfrm rot="4990052" flipH="1">
              <a:off x="3525845" y="1880006"/>
              <a:ext cx="415300" cy="1652069"/>
            </a:xfrm>
            <a:prstGeom prst="downArrow">
              <a:avLst>
                <a:gd name="adj1" fmla="val 37845"/>
                <a:gd name="adj2" fmla="val 50000"/>
              </a:avLst>
            </a:prstGeom>
            <a:solidFill>
              <a:srgbClr val="03B9FF"/>
            </a:solidFill>
            <a:ln>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dirty="0"/>
            </a:p>
          </p:txBody>
        </p:sp>
        <p:sp>
          <p:nvSpPr>
            <p:cNvPr id="18" name="Rectangle 17">
              <a:extLst>
                <a:ext uri="{FF2B5EF4-FFF2-40B4-BE49-F238E27FC236}">
                  <a16:creationId xmlns:a16="http://schemas.microsoft.com/office/drawing/2014/main" id="{815AD3F4-EC63-DB42-B571-2658A3CE0C7F}"/>
                </a:ext>
              </a:extLst>
            </p:cNvPr>
            <p:cNvSpPr/>
            <p:nvPr/>
          </p:nvSpPr>
          <p:spPr>
            <a:xfrm>
              <a:off x="4578368" y="2401594"/>
              <a:ext cx="1176390" cy="351545"/>
            </a:xfrm>
            <a:prstGeom prst="rect">
              <a:avLst/>
            </a:prstGeom>
            <a:noFill/>
            <a:ln w="38100">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pSp>
      <p:sp>
        <p:nvSpPr>
          <p:cNvPr id="3" name="Rectangle 2">
            <a:extLst>
              <a:ext uri="{FF2B5EF4-FFF2-40B4-BE49-F238E27FC236}">
                <a16:creationId xmlns:a16="http://schemas.microsoft.com/office/drawing/2014/main" id="{4746FB79-DE9D-B142-B3CA-92187998ABEB}"/>
              </a:ext>
            </a:extLst>
          </p:cNvPr>
          <p:cNvSpPr/>
          <p:nvPr/>
        </p:nvSpPr>
        <p:spPr>
          <a:xfrm>
            <a:off x="5035550" y="2898775"/>
            <a:ext cx="831850" cy="127000"/>
          </a:xfrm>
          <a:prstGeom prst="rect">
            <a:avLst/>
          </a:prstGeom>
          <a:solidFill>
            <a:srgbClr val="F6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TstarCompleted.ccpn</a:t>
            </a:r>
          </a:p>
        </p:txBody>
      </p:sp>
    </p:spTree>
    <p:extLst>
      <p:ext uri="{BB962C8B-B14F-4D97-AF65-F5344CB8AC3E}">
        <p14:creationId xmlns:p14="http://schemas.microsoft.com/office/powerpoint/2010/main" val="2909315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715476" y="3587124"/>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6</a:t>
            </a:r>
            <a:endParaRPr lang="en-US" sz="1801" dirty="0"/>
          </a:p>
        </p:txBody>
      </p:sp>
      <p:sp>
        <p:nvSpPr>
          <p:cNvPr id="33" name="Rectangle 32"/>
          <p:cNvSpPr/>
          <p:nvPr/>
        </p:nvSpPr>
        <p:spPr>
          <a:xfrm>
            <a:off x="2216973" y="179276"/>
            <a:ext cx="2424062" cy="461665"/>
          </a:xfrm>
          <a:prstGeom prst="rect">
            <a:avLst/>
          </a:prstGeom>
        </p:spPr>
        <p:txBody>
          <a:bodyPr wrap="none">
            <a:spAutoFit/>
          </a:bodyPr>
          <a:lstStyle/>
          <a:p>
            <a:pPr algn="ctr"/>
            <a:r>
              <a:rPr lang="en-GB" sz="2400" dirty="0">
                <a:latin typeface="Lucida Grande" charset="0"/>
                <a:ea typeface="ＭＳ 明朝" charset="-128"/>
              </a:rPr>
              <a:t>Binding Curves</a:t>
            </a:r>
            <a:endParaRPr lang="en-US" sz="1801" dirty="0"/>
          </a:p>
        </p:txBody>
      </p:sp>
      <p:sp>
        <p:nvSpPr>
          <p:cNvPr id="2" name="Slide Number Placeholder 1"/>
          <p:cNvSpPr>
            <a:spLocks noGrp="1"/>
          </p:cNvSpPr>
          <p:nvPr>
            <p:ph type="sldNum" sz="quarter" idx="12"/>
          </p:nvPr>
        </p:nvSpPr>
        <p:spPr/>
        <p:txBody>
          <a:bodyPr/>
          <a:lstStyle/>
          <a:p>
            <a:fld id="{EAB789F6-3BD3-1645-B8E5-7AE28DC0F5BB}" type="slidenum">
              <a:rPr lang="en-US" smtClean="0"/>
              <a:t>18</a:t>
            </a:fld>
            <a:endParaRPr lang="en-US"/>
          </a:p>
        </p:txBody>
      </p:sp>
      <p:sp>
        <p:nvSpPr>
          <p:cNvPr id="37" name="Rectangle 36">
            <a:extLst>
              <a:ext uri="{FF2B5EF4-FFF2-40B4-BE49-F238E27FC236}">
                <a16:creationId xmlns:a16="http://schemas.microsoft.com/office/drawing/2014/main" id="{96308DB6-2D54-2B40-8759-2A3C97AEEA75}"/>
              </a:ext>
            </a:extLst>
          </p:cNvPr>
          <p:cNvSpPr/>
          <p:nvPr/>
        </p:nvSpPr>
        <p:spPr>
          <a:xfrm>
            <a:off x="0" y="831276"/>
            <a:ext cx="6858000" cy="664295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8" name="Rectangle 37">
            <a:extLst>
              <a:ext uri="{FF2B5EF4-FFF2-40B4-BE49-F238E27FC236}">
                <a16:creationId xmlns:a16="http://schemas.microsoft.com/office/drawing/2014/main" id="{D2F291BE-6AD8-F240-BFB7-A3F5224B4E51}"/>
              </a:ext>
            </a:extLst>
          </p:cNvPr>
          <p:cNvSpPr/>
          <p:nvPr/>
        </p:nvSpPr>
        <p:spPr>
          <a:xfrm>
            <a:off x="576452" y="7550026"/>
            <a:ext cx="6001195" cy="2272160"/>
          </a:xfrm>
          <a:prstGeom prst="rect">
            <a:avLst/>
          </a:prstGeom>
        </p:spPr>
        <p:txBody>
          <a:bodyPr wrap="square">
            <a:spAutoFit/>
          </a:bodyPr>
          <a:lstStyle/>
          <a:p>
            <a:pPr>
              <a:lnSpc>
                <a:spcPct val="150000"/>
              </a:lnSpc>
            </a:pPr>
            <a:r>
              <a:rPr lang="en-US" sz="1200" dirty="0">
                <a:latin typeface="Lucida Grande" charset="0"/>
                <a:ea typeface="Lucida Grande" charset="0"/>
                <a:cs typeface="Lucida Grande" charset="0"/>
              </a:rPr>
              <a:t>Select </a:t>
            </a:r>
            <a:r>
              <a:rPr lang="en-US" sz="1200" dirty="0" err="1">
                <a:latin typeface="Lucida Grande" charset="0"/>
                <a:ea typeface="Lucida Grande" charset="0"/>
                <a:cs typeface="Lucida Grande" charset="0"/>
              </a:rPr>
              <a:t>NmrResidues</a:t>
            </a:r>
            <a:r>
              <a:rPr lang="en-US" sz="1200" dirty="0">
                <a:latin typeface="Lucida Grande" charset="0"/>
                <a:ea typeface="Lucida Grande" charset="0"/>
                <a:cs typeface="Lucida Grande" charset="0"/>
              </a:rPr>
              <a:t> above threshold </a:t>
            </a:r>
          </a:p>
          <a:p>
            <a:pPr>
              <a:lnSpc>
                <a:spcPct val="150000"/>
              </a:lnSpc>
            </a:pPr>
            <a:r>
              <a:rPr lang="en-US" sz="1200" dirty="0">
                <a:latin typeface="Lucida Grande" charset="0"/>
                <a:ea typeface="Lucida Grande" charset="0"/>
                <a:cs typeface="Lucida Grande" charset="0"/>
              </a:rPr>
              <a:t>Right click on the bar graph canvas and click </a:t>
            </a:r>
            <a:r>
              <a:rPr lang="en-US" sz="1200" i="1" dirty="0">
                <a:latin typeface="Lucida Grande" charset="0"/>
                <a:ea typeface="Lucida Grande" charset="0"/>
                <a:cs typeface="Lucida Grande" charset="0"/>
              </a:rPr>
              <a:t>Select above threshold.</a:t>
            </a:r>
          </a:p>
          <a:p>
            <a:pPr>
              <a:lnSpc>
                <a:spcPct val="150000"/>
              </a:lnSpc>
            </a:pPr>
            <a:r>
              <a:rPr lang="en-US" sz="1200" dirty="0">
                <a:latin typeface="Lucida Grande" charset="0"/>
                <a:ea typeface="Lucida Grande" charset="0"/>
                <a:cs typeface="Lucida Grande" charset="0"/>
              </a:rPr>
              <a:t>All the binding curves for the selected </a:t>
            </a:r>
            <a:r>
              <a:rPr lang="en-US" sz="1200" dirty="0" err="1">
                <a:latin typeface="Lucida Grande" charset="0"/>
                <a:ea typeface="Lucida Grande" charset="0"/>
                <a:cs typeface="Lucida Grande" charset="0"/>
              </a:rPr>
              <a:t>NmrResidues</a:t>
            </a:r>
            <a:r>
              <a:rPr lang="en-US" sz="1200" dirty="0">
                <a:latin typeface="Lucida Grande" charset="0"/>
                <a:ea typeface="Lucida Grande" charset="0"/>
                <a:cs typeface="Lucida Grande" charset="0"/>
              </a:rPr>
              <a:t> will be plotted.</a:t>
            </a:r>
          </a:p>
          <a:p>
            <a:pPr>
              <a:lnSpc>
                <a:spcPct val="150000"/>
              </a:lnSpc>
            </a:pPr>
            <a:endParaRPr lang="en-US" sz="1200" i="1" dirty="0">
              <a:latin typeface="Lucida Grande" charset="0"/>
              <a:ea typeface="Lucida Grande" charset="0"/>
              <a:cs typeface="Lucida Grande" charset="0"/>
            </a:endParaRPr>
          </a:p>
          <a:p>
            <a:pPr>
              <a:lnSpc>
                <a:spcPct val="150000"/>
              </a:lnSpc>
            </a:pPr>
            <a:r>
              <a:rPr lang="en-US" sz="1200" dirty="0">
                <a:latin typeface="Lucida Grande" charset="0"/>
                <a:ea typeface="Lucida Grande" charset="0"/>
                <a:cs typeface="Lucida Grande" charset="0"/>
              </a:rPr>
              <a:t>You might see some of the curves don’t follow a “one site binding” curve perfectly. It could be some of the peaks are not correctly fitted. E.g. the </a:t>
            </a:r>
            <a:r>
              <a:rPr lang="en-US" sz="1200" dirty="0" err="1">
                <a:latin typeface="Lucida Grande" charset="0"/>
                <a:ea typeface="Lucida Grande" charset="0"/>
                <a:cs typeface="Lucida Grande" charset="0"/>
              </a:rPr>
              <a:t>nmrResidue</a:t>
            </a:r>
            <a:r>
              <a:rPr lang="en-US" sz="1200" dirty="0">
                <a:latin typeface="Lucida Grande" charset="0"/>
                <a:ea typeface="Lucida Grande" charset="0"/>
                <a:cs typeface="Lucida Grande" charset="0"/>
              </a:rPr>
              <a:t> 102.SER</a:t>
            </a:r>
            <a:br>
              <a:rPr lang="en-US" sz="1200" dirty="0">
                <a:latin typeface="Lucida Grande" charset="0"/>
                <a:ea typeface="Lucida Grande" charset="0"/>
                <a:cs typeface="Lucida Grande" charset="0"/>
              </a:rPr>
            </a:br>
            <a:endParaRPr lang="en-US" sz="1200" dirty="0">
              <a:latin typeface="Lucida Grande" charset="0"/>
              <a:ea typeface="Lucida Grande" charset="0"/>
              <a:cs typeface="Lucida Grande" charset="0"/>
            </a:endParaRPr>
          </a:p>
        </p:txBody>
      </p:sp>
      <p:sp>
        <p:nvSpPr>
          <p:cNvPr id="50" name="Rectangle 49">
            <a:extLst>
              <a:ext uri="{FF2B5EF4-FFF2-40B4-BE49-F238E27FC236}">
                <a16:creationId xmlns:a16="http://schemas.microsoft.com/office/drawing/2014/main" id="{6A226C38-B614-924D-AEA9-1ECCE0DE9294}"/>
              </a:ext>
            </a:extLst>
          </p:cNvPr>
          <p:cNvSpPr/>
          <p:nvPr/>
        </p:nvSpPr>
        <p:spPr>
          <a:xfrm>
            <a:off x="-66261" y="7598177"/>
            <a:ext cx="955964" cy="461665"/>
          </a:xfrm>
          <a:prstGeom prst="rect">
            <a:avLst/>
          </a:prstGeom>
        </p:spPr>
        <p:txBody>
          <a:bodyPr wrap="square">
            <a:spAutoFit/>
          </a:bodyPr>
          <a:lstStyle/>
          <a:p>
            <a:pPr algn="ctr"/>
            <a:r>
              <a:rPr lang="en-GB" sz="2400" dirty="0">
                <a:latin typeface="Lucida Grande" charset="0"/>
                <a:ea typeface="ＭＳ 明朝" charset="-128"/>
              </a:rPr>
              <a:t>6</a:t>
            </a:r>
            <a:r>
              <a:rPr lang="en-GB" sz="1401" dirty="0">
                <a:latin typeface="Lucida Grande" charset="0"/>
                <a:ea typeface="ＭＳ 明朝" charset="-128"/>
              </a:rPr>
              <a:t>B</a:t>
            </a:r>
            <a:endParaRPr lang="en-US" sz="1801" dirty="0"/>
          </a:p>
        </p:txBody>
      </p:sp>
      <p:pic>
        <p:nvPicPr>
          <p:cNvPr id="6" name="Picture 5">
            <a:extLst>
              <a:ext uri="{FF2B5EF4-FFF2-40B4-BE49-F238E27FC236}">
                <a16:creationId xmlns:a16="http://schemas.microsoft.com/office/drawing/2014/main" id="{E5771378-EF68-A44B-835D-1E388F9BA47E}"/>
              </a:ext>
            </a:extLst>
          </p:cNvPr>
          <p:cNvPicPr>
            <a:picLocks noChangeAspect="1"/>
          </p:cNvPicPr>
          <p:nvPr/>
        </p:nvPicPr>
        <p:blipFill rotWithShape="1">
          <a:blip r:embed="rId3"/>
          <a:srcRect r="788" b="788"/>
          <a:stretch/>
        </p:blipFill>
        <p:spPr>
          <a:xfrm>
            <a:off x="576452" y="1197585"/>
            <a:ext cx="5299877" cy="5215753"/>
          </a:xfrm>
          <a:prstGeom prst="rect">
            <a:avLst/>
          </a:prstGeom>
        </p:spPr>
      </p:pic>
      <p:sp>
        <p:nvSpPr>
          <p:cNvPr id="15" name="Rectangle 14">
            <a:extLst>
              <a:ext uri="{FF2B5EF4-FFF2-40B4-BE49-F238E27FC236}">
                <a16:creationId xmlns:a16="http://schemas.microsoft.com/office/drawing/2014/main" id="{8FA5C36F-8C7B-3E49-98E7-475150797A0D}"/>
              </a:ext>
            </a:extLst>
          </p:cNvPr>
          <p:cNvSpPr/>
          <p:nvPr/>
        </p:nvSpPr>
        <p:spPr>
          <a:xfrm>
            <a:off x="0" y="9972157"/>
            <a:ext cx="955964" cy="461665"/>
          </a:xfrm>
          <a:prstGeom prst="rect">
            <a:avLst/>
          </a:prstGeom>
        </p:spPr>
        <p:txBody>
          <a:bodyPr wrap="square">
            <a:spAutoFit/>
          </a:bodyPr>
          <a:lstStyle/>
          <a:p>
            <a:pPr algn="ctr"/>
            <a:r>
              <a:rPr lang="en-GB" sz="2400" dirty="0">
                <a:latin typeface="Lucida Grande" charset="0"/>
                <a:ea typeface="ＭＳ 明朝" charset="-128"/>
              </a:rPr>
              <a:t>6</a:t>
            </a:r>
            <a:r>
              <a:rPr lang="en-GB" sz="1401" dirty="0">
                <a:latin typeface="Lucida Grande" charset="0"/>
                <a:ea typeface="ＭＳ 明朝" charset="-128"/>
              </a:rPr>
              <a:t>C</a:t>
            </a:r>
            <a:endParaRPr lang="en-US" sz="1801" dirty="0"/>
          </a:p>
        </p:txBody>
      </p:sp>
      <p:sp>
        <p:nvSpPr>
          <p:cNvPr id="16" name="Rectangle 15">
            <a:extLst>
              <a:ext uri="{FF2B5EF4-FFF2-40B4-BE49-F238E27FC236}">
                <a16:creationId xmlns:a16="http://schemas.microsoft.com/office/drawing/2014/main" id="{32AEE182-9DAE-0348-AF52-8D6842102E54}"/>
              </a:ext>
            </a:extLst>
          </p:cNvPr>
          <p:cNvSpPr/>
          <p:nvPr/>
        </p:nvSpPr>
        <p:spPr>
          <a:xfrm>
            <a:off x="715476" y="9991573"/>
            <a:ext cx="6001195" cy="887166"/>
          </a:xfrm>
          <a:prstGeom prst="rect">
            <a:avLst/>
          </a:prstGeom>
        </p:spPr>
        <p:txBody>
          <a:bodyPr wrap="square">
            <a:spAutoFit/>
          </a:bodyPr>
          <a:lstStyle/>
          <a:p>
            <a:pPr>
              <a:lnSpc>
                <a:spcPct val="150000"/>
              </a:lnSpc>
            </a:pPr>
            <a:r>
              <a:rPr lang="en-GB" sz="1200" dirty="0">
                <a:latin typeface="Lucida Grande" charset="0"/>
                <a:ea typeface="Lucida Grande" charset="0"/>
                <a:cs typeface="Lucida Grande" charset="0"/>
              </a:rPr>
              <a:t>Double click any of the point for the misplaced curve. (Colours may vary) </a:t>
            </a:r>
          </a:p>
          <a:p>
            <a:pPr>
              <a:lnSpc>
                <a:spcPct val="150000"/>
              </a:lnSpc>
            </a:pPr>
            <a:r>
              <a:rPr lang="en-GB" sz="1200" dirty="0">
                <a:latin typeface="Lucida Grande" charset="0"/>
                <a:ea typeface="Lucida Grande" charset="0"/>
                <a:cs typeface="Lucida Grande" charset="0"/>
              </a:rPr>
              <a:t>This will navigate to </a:t>
            </a:r>
            <a:r>
              <a:rPr lang="en-GB" sz="1200" dirty="0" err="1">
                <a:latin typeface="Lucida Grande" charset="0"/>
                <a:ea typeface="Lucida Grande" charset="0"/>
                <a:cs typeface="Lucida Grande" charset="0"/>
              </a:rPr>
              <a:t>NmrResidue</a:t>
            </a:r>
            <a:r>
              <a:rPr lang="en-GB" sz="1200" dirty="0">
                <a:latin typeface="Lucida Grande" charset="0"/>
                <a:ea typeface="Lucida Grande" charset="0"/>
                <a:cs typeface="Lucida Grande" charset="0"/>
              </a:rPr>
              <a:t> on the </a:t>
            </a:r>
            <a:r>
              <a:rPr lang="en-GB" sz="1200" dirty="0" err="1">
                <a:latin typeface="Lucida Grande" charset="0"/>
                <a:ea typeface="Lucida Grande" charset="0"/>
                <a:cs typeface="Lucida Grande" charset="0"/>
              </a:rPr>
              <a:t>spectrumDisplay</a:t>
            </a:r>
            <a:r>
              <a:rPr lang="en-GB" sz="1200" dirty="0">
                <a:latin typeface="Lucida Grande" charset="0"/>
                <a:ea typeface="Lucida Grande" charset="0"/>
                <a:cs typeface="Lucida Grande" charset="0"/>
              </a:rPr>
              <a:t>; using the ”Tab-Tab” shortcut follow the peak.</a:t>
            </a:r>
          </a:p>
        </p:txBody>
      </p:sp>
      <p:sp>
        <p:nvSpPr>
          <p:cNvPr id="18" name="Rectangle 17">
            <a:extLst>
              <a:ext uri="{FF2B5EF4-FFF2-40B4-BE49-F238E27FC236}">
                <a16:creationId xmlns:a16="http://schemas.microsoft.com/office/drawing/2014/main" id="{86B4589C-3670-4F4E-BD9F-CD17F165C6C4}"/>
              </a:ext>
            </a:extLst>
          </p:cNvPr>
          <p:cNvSpPr/>
          <p:nvPr/>
        </p:nvSpPr>
        <p:spPr>
          <a:xfrm>
            <a:off x="118011" y="6665881"/>
            <a:ext cx="6621978" cy="523477"/>
          </a:xfrm>
          <a:prstGeom prst="rect">
            <a:avLst/>
          </a:prstGeom>
        </p:spPr>
        <p:txBody>
          <a:bodyPr wrap="square">
            <a:spAutoFit/>
          </a:bodyPr>
          <a:lstStyle/>
          <a:p>
            <a:r>
              <a:rPr lang="en-GB" sz="1401" dirty="0"/>
              <a:t>The binding plot is created based on  𝛥𝛿 for each spectrum recorded at different ligand concentrations. This functionality is also useful to spot fitting errors as described below.    </a:t>
            </a:r>
          </a:p>
        </p:txBody>
      </p:sp>
    </p:spTree>
    <p:extLst>
      <p:ext uri="{BB962C8B-B14F-4D97-AF65-F5344CB8AC3E}">
        <p14:creationId xmlns:p14="http://schemas.microsoft.com/office/powerpoint/2010/main" val="828007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715476" y="3587124"/>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6</a:t>
            </a:r>
            <a:endParaRPr lang="en-US" sz="1801" dirty="0"/>
          </a:p>
        </p:txBody>
      </p:sp>
      <p:sp>
        <p:nvSpPr>
          <p:cNvPr id="33" name="Rectangle 32"/>
          <p:cNvSpPr/>
          <p:nvPr/>
        </p:nvSpPr>
        <p:spPr>
          <a:xfrm>
            <a:off x="2216973" y="179276"/>
            <a:ext cx="2424062" cy="461665"/>
          </a:xfrm>
          <a:prstGeom prst="rect">
            <a:avLst/>
          </a:prstGeom>
        </p:spPr>
        <p:txBody>
          <a:bodyPr wrap="none">
            <a:spAutoFit/>
          </a:bodyPr>
          <a:lstStyle/>
          <a:p>
            <a:pPr algn="ctr"/>
            <a:r>
              <a:rPr lang="en-GB" sz="2400" dirty="0">
                <a:latin typeface="Lucida Grande" charset="0"/>
                <a:ea typeface="ＭＳ 明朝" charset="-128"/>
              </a:rPr>
              <a:t>Binding Curves</a:t>
            </a:r>
            <a:endParaRPr lang="en-US" sz="1801" dirty="0"/>
          </a:p>
        </p:txBody>
      </p:sp>
      <p:sp>
        <p:nvSpPr>
          <p:cNvPr id="2" name="Slide Number Placeholder 1"/>
          <p:cNvSpPr>
            <a:spLocks noGrp="1"/>
          </p:cNvSpPr>
          <p:nvPr>
            <p:ph type="sldNum" sz="quarter" idx="12"/>
          </p:nvPr>
        </p:nvSpPr>
        <p:spPr/>
        <p:txBody>
          <a:bodyPr/>
          <a:lstStyle/>
          <a:p>
            <a:fld id="{EAB789F6-3BD3-1645-B8E5-7AE28DC0F5BB}" type="slidenum">
              <a:rPr lang="en-US" smtClean="0"/>
              <a:t>19</a:t>
            </a:fld>
            <a:endParaRPr lang="en-US"/>
          </a:p>
        </p:txBody>
      </p:sp>
      <p:sp>
        <p:nvSpPr>
          <p:cNvPr id="37" name="Rectangle 36">
            <a:extLst>
              <a:ext uri="{FF2B5EF4-FFF2-40B4-BE49-F238E27FC236}">
                <a16:creationId xmlns:a16="http://schemas.microsoft.com/office/drawing/2014/main" id="{96308DB6-2D54-2B40-8759-2A3C97AEEA75}"/>
              </a:ext>
            </a:extLst>
          </p:cNvPr>
          <p:cNvSpPr/>
          <p:nvPr/>
        </p:nvSpPr>
        <p:spPr>
          <a:xfrm>
            <a:off x="0" y="831276"/>
            <a:ext cx="6858000" cy="664295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8" name="Rectangle 37">
            <a:extLst>
              <a:ext uri="{FF2B5EF4-FFF2-40B4-BE49-F238E27FC236}">
                <a16:creationId xmlns:a16="http://schemas.microsoft.com/office/drawing/2014/main" id="{D2F291BE-6AD8-F240-BFB7-A3F5224B4E51}"/>
              </a:ext>
            </a:extLst>
          </p:cNvPr>
          <p:cNvSpPr/>
          <p:nvPr/>
        </p:nvSpPr>
        <p:spPr>
          <a:xfrm>
            <a:off x="576452" y="7550026"/>
            <a:ext cx="6001195" cy="3103157"/>
          </a:xfrm>
          <a:prstGeom prst="rect">
            <a:avLst/>
          </a:prstGeom>
        </p:spPr>
        <p:txBody>
          <a:bodyPr wrap="square">
            <a:spAutoFit/>
          </a:bodyPr>
          <a:lstStyle/>
          <a:p>
            <a:pPr>
              <a:lnSpc>
                <a:spcPct val="150000"/>
              </a:lnSpc>
            </a:pPr>
            <a:r>
              <a:rPr lang="en-US" sz="1200" dirty="0">
                <a:latin typeface="Lucida Grande" charset="0"/>
                <a:ea typeface="Lucida Grande" charset="0"/>
                <a:cs typeface="Lucida Grande" charset="0"/>
              </a:rPr>
              <a:t>Move the peak for the spectrum Tstar-2.0eq.</a:t>
            </a:r>
          </a:p>
          <a:p>
            <a:pPr>
              <a:lnSpc>
                <a:spcPct val="150000"/>
              </a:lnSpc>
            </a:pPr>
            <a:endParaRPr lang="en-US" sz="1200" dirty="0">
              <a:latin typeface="Lucida Grande" charset="0"/>
              <a:ea typeface="Lucida Grande" charset="0"/>
              <a:cs typeface="Lucida Grande" charset="0"/>
            </a:endParaRPr>
          </a:p>
          <a:p>
            <a:pPr>
              <a:lnSpc>
                <a:spcPct val="150000"/>
              </a:lnSpc>
            </a:pPr>
            <a:r>
              <a:rPr lang="en-US" sz="1200" dirty="0">
                <a:latin typeface="Lucida Grande" charset="0"/>
                <a:ea typeface="Lucida Grande" charset="0"/>
                <a:cs typeface="Lucida Grande" charset="0"/>
              </a:rPr>
              <a:t>This peak has an ambiguous position, once you place it, click the ”update” button  </a:t>
            </a:r>
          </a:p>
          <a:p>
            <a:pPr>
              <a:lnSpc>
                <a:spcPct val="150000"/>
              </a:lnSpc>
            </a:pPr>
            <a:endParaRPr lang="en-US" sz="1200" dirty="0">
              <a:latin typeface="Lucida Grande" charset="0"/>
              <a:ea typeface="Lucida Grande" charset="0"/>
              <a:cs typeface="Lucida Grande" charset="0"/>
            </a:endParaRPr>
          </a:p>
          <a:p>
            <a:pPr>
              <a:lnSpc>
                <a:spcPct val="150000"/>
              </a:lnSpc>
            </a:pPr>
            <a:r>
              <a:rPr lang="en-US" sz="1200" dirty="0">
                <a:latin typeface="Lucida Grande" charset="0"/>
                <a:ea typeface="Lucida Grande" charset="0"/>
                <a:cs typeface="Lucida Grande" charset="0"/>
              </a:rPr>
              <a:t>This will update the table and plots. </a:t>
            </a:r>
          </a:p>
          <a:p>
            <a:pPr>
              <a:lnSpc>
                <a:spcPct val="150000"/>
              </a:lnSpc>
            </a:pPr>
            <a:r>
              <a:rPr lang="en-US" sz="1200" dirty="0">
                <a:latin typeface="Lucida Grande" charset="0"/>
                <a:ea typeface="Lucida Grande" charset="0"/>
                <a:cs typeface="Lucida Grande" charset="0"/>
              </a:rPr>
              <a:t>Click on the Fitting tab to inspect the estimated Kd for the select </a:t>
            </a:r>
            <a:r>
              <a:rPr lang="en-US" sz="1200" dirty="0" err="1">
                <a:latin typeface="Lucida Grande" charset="0"/>
                <a:ea typeface="Lucida Grande" charset="0"/>
                <a:cs typeface="Lucida Grande" charset="0"/>
              </a:rPr>
              <a:t>NmrResidue</a:t>
            </a:r>
            <a:r>
              <a:rPr lang="en-US" sz="1200" dirty="0">
                <a:latin typeface="Lucida Grande" charset="0"/>
                <a:ea typeface="Lucida Grande" charset="0"/>
                <a:cs typeface="Lucida Grande" charset="0"/>
              </a:rPr>
              <a:t>.</a:t>
            </a:r>
          </a:p>
          <a:p>
            <a:pPr>
              <a:lnSpc>
                <a:spcPct val="150000"/>
              </a:lnSpc>
            </a:pPr>
            <a:endParaRPr lang="en-US" sz="1200" dirty="0">
              <a:latin typeface="Lucida Grande" charset="0"/>
              <a:ea typeface="Lucida Grande" charset="0"/>
              <a:cs typeface="Lucida Grande" charset="0"/>
            </a:endParaRPr>
          </a:p>
          <a:p>
            <a:pPr>
              <a:lnSpc>
                <a:spcPct val="150000"/>
              </a:lnSpc>
            </a:pPr>
            <a:r>
              <a:rPr lang="en-US" sz="1200" dirty="0">
                <a:latin typeface="Lucida Grande" charset="0"/>
                <a:ea typeface="Lucida Grande" charset="0"/>
                <a:cs typeface="Lucida Grande" charset="0"/>
              </a:rPr>
              <a:t>To exclude an </a:t>
            </a:r>
            <a:r>
              <a:rPr lang="en-US" sz="1200" dirty="0" err="1">
                <a:latin typeface="Lucida Grande" charset="0"/>
                <a:ea typeface="Lucida Grande" charset="0"/>
                <a:cs typeface="Lucida Grande" charset="0"/>
              </a:rPr>
              <a:t>NmrResidue</a:t>
            </a:r>
            <a:r>
              <a:rPr lang="en-US" sz="1200" dirty="0">
                <a:latin typeface="Lucida Grande" charset="0"/>
                <a:ea typeface="Lucida Grande" charset="0"/>
                <a:cs typeface="Lucida Grande" charset="0"/>
              </a:rPr>
              <a:t> from the </a:t>
            </a:r>
            <a:r>
              <a:rPr lang="en-US" sz="1200" dirty="0" err="1">
                <a:latin typeface="Lucida Grande" charset="0"/>
                <a:ea typeface="Lucida Grande" charset="0"/>
                <a:cs typeface="Lucida Grande" charset="0"/>
              </a:rPr>
              <a:t>multisection</a:t>
            </a:r>
            <a:r>
              <a:rPr lang="en-US" sz="1200" dirty="0">
                <a:latin typeface="Lucida Grande" charset="0"/>
                <a:ea typeface="Lucida Grande" charset="0"/>
                <a:cs typeface="Lucida Grande" charset="0"/>
              </a:rPr>
              <a:t>:</a:t>
            </a:r>
          </a:p>
          <a:p>
            <a:pPr marL="628650" lvl="1" indent="-171450">
              <a:lnSpc>
                <a:spcPct val="150000"/>
              </a:lnSpc>
              <a:buFont typeface="Arial" panose="020B0604020202020204" pitchFamily="34" charset="0"/>
              <a:buChar char="•"/>
            </a:pPr>
            <a:r>
              <a:rPr lang="en-US" sz="1200" dirty="0">
                <a:latin typeface="Lucida Grande" charset="0"/>
                <a:ea typeface="Lucida Grande" charset="0"/>
                <a:cs typeface="Lucida Grande" charset="0"/>
              </a:rPr>
              <a:t>Hold </a:t>
            </a:r>
            <a:r>
              <a:rPr lang="en-US" sz="1200" dirty="0" err="1">
                <a:latin typeface="Lucida Grande" charset="0"/>
                <a:ea typeface="Lucida Grande" charset="0"/>
                <a:cs typeface="Lucida Grande" charset="0"/>
              </a:rPr>
              <a:t>cmd</a:t>
            </a:r>
            <a:r>
              <a:rPr lang="en-US" sz="1200" dirty="0">
                <a:latin typeface="Lucida Grande" charset="0"/>
                <a:ea typeface="Lucida Grande" charset="0"/>
                <a:cs typeface="Lucida Grande" charset="0"/>
              </a:rPr>
              <a:t> (ctrl) and click the item on the table. </a:t>
            </a:r>
            <a:br>
              <a:rPr lang="en-US" sz="1200" dirty="0">
                <a:latin typeface="Lucida Grande" charset="0"/>
                <a:ea typeface="Lucida Grande" charset="0"/>
                <a:cs typeface="Lucida Grande" charset="0"/>
              </a:rPr>
            </a:br>
            <a:endParaRPr lang="en-US" sz="1200" dirty="0">
              <a:latin typeface="Lucida Grande" charset="0"/>
              <a:ea typeface="Lucida Grande" charset="0"/>
              <a:cs typeface="Lucida Grande" charset="0"/>
            </a:endParaRPr>
          </a:p>
        </p:txBody>
      </p:sp>
      <p:sp>
        <p:nvSpPr>
          <p:cNvPr id="50" name="Rectangle 49">
            <a:extLst>
              <a:ext uri="{FF2B5EF4-FFF2-40B4-BE49-F238E27FC236}">
                <a16:creationId xmlns:a16="http://schemas.microsoft.com/office/drawing/2014/main" id="{6A226C38-B614-924D-AEA9-1ECCE0DE9294}"/>
              </a:ext>
            </a:extLst>
          </p:cNvPr>
          <p:cNvSpPr/>
          <p:nvPr/>
        </p:nvSpPr>
        <p:spPr>
          <a:xfrm>
            <a:off x="-66261" y="7598177"/>
            <a:ext cx="955964" cy="461665"/>
          </a:xfrm>
          <a:prstGeom prst="rect">
            <a:avLst/>
          </a:prstGeom>
        </p:spPr>
        <p:txBody>
          <a:bodyPr wrap="square">
            <a:spAutoFit/>
          </a:bodyPr>
          <a:lstStyle/>
          <a:p>
            <a:pPr algn="ctr"/>
            <a:r>
              <a:rPr lang="en-GB" sz="2400" dirty="0">
                <a:latin typeface="Lucida Grande" charset="0"/>
                <a:ea typeface="ＭＳ 明朝" charset="-128"/>
              </a:rPr>
              <a:t>6</a:t>
            </a:r>
            <a:r>
              <a:rPr lang="en-GB" sz="1401" dirty="0">
                <a:latin typeface="Lucida Grande" charset="0"/>
                <a:ea typeface="ＭＳ 明朝" charset="-128"/>
              </a:rPr>
              <a:t>C</a:t>
            </a:r>
            <a:endParaRPr lang="en-US" sz="1801" dirty="0"/>
          </a:p>
        </p:txBody>
      </p:sp>
      <p:pic>
        <p:nvPicPr>
          <p:cNvPr id="4" name="Picture 3">
            <a:extLst>
              <a:ext uri="{FF2B5EF4-FFF2-40B4-BE49-F238E27FC236}">
                <a16:creationId xmlns:a16="http://schemas.microsoft.com/office/drawing/2014/main" id="{D55AD5AE-BC96-394C-83CA-C185C1888119}"/>
              </a:ext>
            </a:extLst>
          </p:cNvPr>
          <p:cNvPicPr>
            <a:picLocks noChangeAspect="1"/>
          </p:cNvPicPr>
          <p:nvPr/>
        </p:nvPicPr>
        <p:blipFill>
          <a:blip r:embed="rId3"/>
          <a:stretch>
            <a:fillRect/>
          </a:stretch>
        </p:blipFill>
        <p:spPr>
          <a:xfrm>
            <a:off x="649648" y="1280747"/>
            <a:ext cx="5274073" cy="5566064"/>
          </a:xfrm>
          <a:prstGeom prst="rect">
            <a:avLst/>
          </a:prstGeom>
        </p:spPr>
      </p:pic>
      <p:pic>
        <p:nvPicPr>
          <p:cNvPr id="7" name="Picture 6">
            <a:extLst>
              <a:ext uri="{FF2B5EF4-FFF2-40B4-BE49-F238E27FC236}">
                <a16:creationId xmlns:a16="http://schemas.microsoft.com/office/drawing/2014/main" id="{517D1A55-5C5D-8946-8BF4-73ABB45EA399}"/>
              </a:ext>
            </a:extLst>
          </p:cNvPr>
          <p:cNvPicPr>
            <a:picLocks noChangeAspect="1"/>
          </p:cNvPicPr>
          <p:nvPr/>
        </p:nvPicPr>
        <p:blipFill>
          <a:blip r:embed="rId4"/>
          <a:stretch>
            <a:fillRect/>
          </a:stretch>
        </p:blipFill>
        <p:spPr>
          <a:xfrm>
            <a:off x="1336261" y="8480088"/>
            <a:ext cx="360017" cy="366940"/>
          </a:xfrm>
          <a:prstGeom prst="rect">
            <a:avLst/>
          </a:prstGeom>
        </p:spPr>
      </p:pic>
    </p:spTree>
    <p:extLst>
      <p:ext uri="{BB962C8B-B14F-4D97-AF65-F5344CB8AC3E}">
        <p14:creationId xmlns:p14="http://schemas.microsoft.com/office/powerpoint/2010/main" val="2499435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383683" y="179276"/>
            <a:ext cx="2090637" cy="461665"/>
          </a:xfrm>
          <a:prstGeom prst="rect">
            <a:avLst/>
          </a:prstGeom>
        </p:spPr>
        <p:txBody>
          <a:bodyPr wrap="none">
            <a:spAutoFit/>
          </a:bodyPr>
          <a:lstStyle/>
          <a:p>
            <a:pPr algn="ctr"/>
            <a:r>
              <a:rPr lang="en-GB" sz="2400" dirty="0">
                <a:latin typeface="Lucida Grande" charset="0"/>
                <a:ea typeface="ＭＳ 明朝" charset="-128"/>
              </a:rPr>
              <a:t>Introduction</a:t>
            </a:r>
            <a:r>
              <a:rPr lang="en-GB" sz="2400" dirty="0"/>
              <a:t> </a:t>
            </a:r>
            <a:endParaRPr lang="en-US" sz="2400" dirty="0"/>
          </a:p>
        </p:txBody>
      </p:sp>
      <p:sp>
        <p:nvSpPr>
          <p:cNvPr id="6" name="Rectangle 5"/>
          <p:cNvSpPr/>
          <p:nvPr/>
        </p:nvSpPr>
        <p:spPr>
          <a:xfrm>
            <a:off x="368748" y="1285334"/>
            <a:ext cx="6120506" cy="3325910"/>
          </a:xfrm>
          <a:prstGeom prst="rect">
            <a:avLst/>
          </a:prstGeom>
          <a:solidFill>
            <a:schemeClr val="bg1"/>
          </a:solidFill>
        </p:spPr>
        <p:txBody>
          <a:bodyPr wrap="square">
            <a:spAutoFit/>
          </a:bodyPr>
          <a:lstStyle/>
          <a:p>
            <a:pPr algn="just"/>
            <a:r>
              <a:rPr lang="en-GB" sz="1401" dirty="0">
                <a:latin typeface="Lucida Grande" charset="0"/>
                <a:ea typeface="Lucida Grande" charset="0"/>
                <a:cs typeface="Lucida Grande" charset="0"/>
              </a:rPr>
              <a:t>NMR is a very powerful technique to map the interaction between two biological partners. The peaks on the spectrum represent the correlation between the amide protons and the nitrogen connected to it (H – N) (15N – HSQC). Each peak represents an NH of each residue (except for the first residue and the prolines), the side chain of a few amino acids (</a:t>
            </a:r>
            <a:r>
              <a:rPr lang="en-GB" sz="1401" dirty="0" err="1">
                <a:latin typeface="Lucida Grande" charset="0"/>
                <a:ea typeface="Lucida Grande" charset="0"/>
                <a:cs typeface="Lucida Grande" charset="0"/>
              </a:rPr>
              <a:t>Asn</a:t>
            </a:r>
            <a:r>
              <a:rPr lang="en-GB" sz="1401" dirty="0">
                <a:latin typeface="Lucida Grande" charset="0"/>
                <a:ea typeface="Lucida Grande" charset="0"/>
                <a:cs typeface="Lucida Grande" charset="0"/>
              </a:rPr>
              <a:t>, </a:t>
            </a:r>
            <a:r>
              <a:rPr lang="en-GB" sz="1401" dirty="0" err="1">
                <a:latin typeface="Lucida Grande" charset="0"/>
                <a:ea typeface="Lucida Grande" charset="0"/>
                <a:cs typeface="Lucida Grande" charset="0"/>
              </a:rPr>
              <a:t>Gln</a:t>
            </a:r>
            <a:r>
              <a:rPr lang="en-GB" sz="1401" dirty="0">
                <a:latin typeface="Lucida Grande" charset="0"/>
                <a:ea typeface="Lucida Grande" charset="0"/>
                <a:cs typeface="Lucida Grande" charset="0"/>
              </a:rPr>
              <a:t>, His and </a:t>
            </a:r>
            <a:r>
              <a:rPr lang="en-GB" sz="1401" dirty="0" err="1">
                <a:latin typeface="Lucida Grande" charset="0"/>
                <a:ea typeface="Lucida Grande" charset="0"/>
                <a:cs typeface="Lucida Grande" charset="0"/>
              </a:rPr>
              <a:t>Trp</a:t>
            </a:r>
            <a:r>
              <a:rPr lang="en-GB" sz="1401" dirty="0">
                <a:latin typeface="Lucida Grande" charset="0"/>
                <a:ea typeface="Lucida Grande" charset="0"/>
                <a:cs typeface="Lucida Grande" charset="0"/>
              </a:rPr>
              <a:t>) can also give a peak. </a:t>
            </a:r>
          </a:p>
          <a:p>
            <a:pPr algn="just"/>
            <a:r>
              <a:rPr lang="en-GB" sz="1401" dirty="0">
                <a:latin typeface="Lucida Grande" charset="0"/>
                <a:ea typeface="Lucida Grande" charset="0"/>
                <a:cs typeface="Lucida Grande" charset="0"/>
              </a:rPr>
              <a:t>The chemical shift (nitrogen and proton) is sensitive to the chemical environment of the two nuclei. Any chemical environment modifications of amino acids by the addition of another molecule will affect the position of the peaks in the spectrum.</a:t>
            </a:r>
          </a:p>
          <a:p>
            <a:pPr algn="just"/>
            <a:r>
              <a:rPr lang="en-GB" sz="1401" dirty="0">
                <a:latin typeface="Lucida Grande" charset="0"/>
                <a:ea typeface="Lucida Grande" charset="0"/>
                <a:cs typeface="Lucida Grande" charset="0"/>
              </a:rPr>
              <a:t>The analysis and the mapping of these shifts on the protein structure will give information on the binding interface. </a:t>
            </a:r>
          </a:p>
          <a:p>
            <a:pPr algn="just"/>
            <a:r>
              <a:rPr lang="en-GB" sz="1401" dirty="0">
                <a:latin typeface="Lucida Grande" charset="0"/>
                <a:ea typeface="Lucida Grande" charset="0"/>
                <a:cs typeface="Lucida Grande" charset="0"/>
              </a:rPr>
              <a:t>In this NMR practical, you will have to analyse the 15N – HSQC spectra of a 15N labelled TSTAR protein in complex with RNA and to map this interaction onto the structure of the protein.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0934" y="9561407"/>
            <a:ext cx="765918" cy="765918"/>
          </a:xfrm>
          <a:prstGeom prst="rect">
            <a:avLst/>
          </a:prstGeom>
        </p:spPr>
      </p:pic>
      <p:pic>
        <p:nvPicPr>
          <p:cNvPr id="3" name="Picture 2"/>
          <p:cNvPicPr>
            <a:picLocks noChangeAspect="1"/>
          </p:cNvPicPr>
          <p:nvPr/>
        </p:nvPicPr>
        <p:blipFill rotWithShape="1">
          <a:blip r:embed="rId4">
            <a:extLst>
              <a:ext uri="{BEBA8EAE-BF5A-486C-A8C5-ECC9F3942E4B}">
                <a14:imgProps xmlns:a14="http://schemas.microsoft.com/office/drawing/2010/main">
                  <a14:imgLayer r:embed="rId5">
                    <a14:imgEffect>
                      <a14:sharpenSoften amount="48000"/>
                    </a14:imgEffect>
                    <a14:imgEffect>
                      <a14:brightnessContrast bright="13000"/>
                    </a14:imgEffect>
                  </a14:imgLayer>
                </a14:imgProps>
              </a:ext>
              <a:ext uri="{28A0092B-C50C-407E-A947-70E740481C1C}">
                <a14:useLocalDpi xmlns:a14="http://schemas.microsoft.com/office/drawing/2010/main" val="0"/>
              </a:ext>
            </a:extLst>
          </a:blip>
          <a:srcRect l="-719" r="719"/>
          <a:stretch/>
        </p:blipFill>
        <p:spPr>
          <a:xfrm>
            <a:off x="1512000" y="4809677"/>
            <a:ext cx="3328157" cy="3135425"/>
          </a:xfrm>
          <a:prstGeom prst="rect">
            <a:avLst/>
          </a:prstGeom>
        </p:spPr>
      </p:pic>
      <p:sp>
        <p:nvSpPr>
          <p:cNvPr id="9" name="Down Arrow 8"/>
          <p:cNvSpPr/>
          <p:nvPr/>
        </p:nvSpPr>
        <p:spPr>
          <a:xfrm rot="4191673" flipH="1">
            <a:off x="3148015" y="5606023"/>
            <a:ext cx="333822" cy="1295726"/>
          </a:xfrm>
          <a:prstGeom prst="downArrow">
            <a:avLst>
              <a:gd name="adj1" fmla="val 37845"/>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5" name="Slide Number Placeholder 4"/>
          <p:cNvSpPr>
            <a:spLocks noGrp="1"/>
          </p:cNvSpPr>
          <p:nvPr>
            <p:ph type="sldNum" sz="quarter" idx="12"/>
          </p:nvPr>
        </p:nvSpPr>
        <p:spPr/>
        <p:txBody>
          <a:bodyPr/>
          <a:lstStyle/>
          <a:p>
            <a:fld id="{EAB789F6-3BD3-1645-B8E5-7AE28DC0F5BB}" type="slidenum">
              <a:rPr lang="en-US" smtClean="0"/>
              <a:t>2</a:t>
            </a:fld>
            <a:endParaRPr lang="en-US"/>
          </a:p>
        </p:txBody>
      </p:sp>
      <p:sp>
        <p:nvSpPr>
          <p:cNvPr id="11" name="Rectangle 10"/>
          <p:cNvSpPr/>
          <p:nvPr/>
        </p:nvSpPr>
        <p:spPr>
          <a:xfrm>
            <a:off x="368748" y="8972916"/>
            <a:ext cx="4982186" cy="2308324"/>
          </a:xfrm>
          <a:prstGeom prst="rect">
            <a:avLst/>
          </a:prstGeom>
        </p:spPr>
        <p:txBody>
          <a:bodyPr wrap="square">
            <a:spAutoFit/>
          </a:bodyPr>
          <a:lstStyle/>
          <a:p>
            <a:pPr algn="just"/>
            <a:r>
              <a:rPr lang="en-GB" b="1" dirty="0">
                <a:latin typeface="Lucida Grande" charset="0"/>
                <a:ea typeface="Lucida Grande" charset="0"/>
                <a:cs typeface="Lucida Grande" charset="0"/>
              </a:rPr>
              <a:t>Start CcpNmr Analysis V3</a:t>
            </a:r>
          </a:p>
          <a:p>
            <a:pPr algn="just"/>
            <a:endParaRPr lang="en-GB" dirty="0">
              <a:latin typeface="Lucida Grande" charset="0"/>
              <a:ea typeface="Lucida Grande" charset="0"/>
              <a:cs typeface="Lucida Grande" charset="0"/>
            </a:endParaRPr>
          </a:p>
          <a:p>
            <a:pPr algn="just"/>
            <a:r>
              <a:rPr lang="en-GB" dirty="0">
                <a:latin typeface="Lucida Grande" charset="0"/>
                <a:ea typeface="Lucida Grande" charset="0"/>
                <a:cs typeface="Lucida Grande" charset="0"/>
              </a:rPr>
              <a:t>Apple users by double clicking the icon </a:t>
            </a:r>
            <a:r>
              <a:rPr lang="en-GB" i="1" dirty="0" err="1">
                <a:latin typeface="Lucida Grande" charset="0"/>
                <a:ea typeface="Lucida Grande" charset="0"/>
                <a:cs typeface="Lucida Grande" charset="0"/>
              </a:rPr>
              <a:t>CcpNmrAnalysis</a:t>
            </a:r>
            <a:endParaRPr lang="en-GB" i="1" dirty="0">
              <a:latin typeface="Lucida Grande" charset="0"/>
              <a:ea typeface="Lucida Grande" charset="0"/>
              <a:cs typeface="Lucida Grande" charset="0"/>
            </a:endParaRPr>
          </a:p>
          <a:p>
            <a:pPr algn="just"/>
            <a:endParaRPr lang="en-GB" i="1" dirty="0">
              <a:latin typeface="Lucida Grande" charset="0"/>
              <a:ea typeface="Lucida Grande" charset="0"/>
              <a:cs typeface="Lucida Grande" charset="0"/>
            </a:endParaRPr>
          </a:p>
          <a:p>
            <a:pPr algn="just"/>
            <a:r>
              <a:rPr lang="en-GB" dirty="0">
                <a:latin typeface="Lucida Grande" charset="0"/>
                <a:ea typeface="Lucida Grande" charset="0"/>
                <a:cs typeface="Lucida Grande" charset="0"/>
              </a:rPr>
              <a:t>Linux users by using the terminal  command: </a:t>
            </a:r>
            <a:r>
              <a:rPr lang="en-GB" i="1" dirty="0">
                <a:latin typeface="Lucida Grande" charset="0"/>
                <a:ea typeface="Lucida Grande" charset="0"/>
                <a:cs typeface="Lucida Grande" charset="0"/>
              </a:rPr>
              <a:t>bin/assign</a:t>
            </a:r>
            <a:r>
              <a:rPr lang="en-GB" dirty="0">
                <a:latin typeface="Lucida Grande" charset="0"/>
                <a:ea typeface="Lucida Grande" charset="0"/>
                <a:cs typeface="Lucida Grande" charset="0"/>
              </a:rPr>
              <a:t>  </a:t>
            </a:r>
          </a:p>
          <a:p>
            <a:pPr algn="just"/>
            <a:endParaRPr lang="en-GB" dirty="0">
              <a:latin typeface="Lucida Grande" charset="0"/>
              <a:ea typeface="Lucida Grande" charset="0"/>
              <a:cs typeface="Lucida Grande" charset="0"/>
            </a:endParaRPr>
          </a:p>
        </p:txBody>
      </p:sp>
    </p:spTree>
    <p:extLst>
      <p:ext uri="{BB962C8B-B14F-4D97-AF65-F5344CB8AC3E}">
        <p14:creationId xmlns:p14="http://schemas.microsoft.com/office/powerpoint/2010/main" val="2907760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715476" y="3587124"/>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33" name="Rectangle 32"/>
          <p:cNvSpPr/>
          <p:nvPr/>
        </p:nvSpPr>
        <p:spPr>
          <a:xfrm>
            <a:off x="2875805" y="179276"/>
            <a:ext cx="1106393" cy="461665"/>
          </a:xfrm>
          <a:prstGeom prst="rect">
            <a:avLst/>
          </a:prstGeom>
        </p:spPr>
        <p:txBody>
          <a:bodyPr wrap="none">
            <a:spAutoFit/>
          </a:bodyPr>
          <a:lstStyle/>
          <a:p>
            <a:pPr algn="ctr"/>
            <a:r>
              <a:rPr lang="en-GB" sz="2400" dirty="0">
                <a:latin typeface="Lucida Grande" charset="0"/>
                <a:ea typeface="ＭＳ 明朝" charset="-128"/>
              </a:rPr>
              <a:t>Issues</a:t>
            </a:r>
            <a:endParaRPr lang="en-US" sz="1801" dirty="0"/>
          </a:p>
        </p:txBody>
      </p:sp>
      <p:sp>
        <p:nvSpPr>
          <p:cNvPr id="26" name="Rectangle 25"/>
          <p:cNvSpPr/>
          <p:nvPr/>
        </p:nvSpPr>
        <p:spPr>
          <a:xfrm>
            <a:off x="201706" y="1089212"/>
            <a:ext cx="6381290" cy="8089138"/>
          </a:xfrm>
          <a:prstGeom prst="rect">
            <a:avLst/>
          </a:prstGeom>
        </p:spPr>
        <p:txBody>
          <a:bodyPr wrap="square">
            <a:spAutoFit/>
          </a:bodyPr>
          <a:lstStyle/>
          <a:p>
            <a:pPr marL="228600" indent="-228600">
              <a:lnSpc>
                <a:spcPct val="150000"/>
              </a:lnSpc>
              <a:buFont typeface="+mj-lt"/>
              <a:buAutoNum type="arabicPeriod"/>
            </a:pPr>
            <a:r>
              <a:rPr lang="en-GB" sz="1200" b="1" dirty="0">
                <a:latin typeface="Lucida Grande" charset="0"/>
                <a:ea typeface="Lucida Grande" charset="0"/>
                <a:cs typeface="Lucida Grande" charset="0"/>
              </a:rPr>
              <a:t>Empty bar chart:</a:t>
            </a:r>
          </a:p>
          <a:p>
            <a:pPr marL="685800" lvl="1" indent="-228600" algn="just">
              <a:lnSpc>
                <a:spcPct val="150000"/>
              </a:lnSpc>
              <a:buFont typeface="Arial" panose="020B0604020202020204" pitchFamily="34" charset="0"/>
              <a:buChar char="•"/>
            </a:pPr>
            <a:r>
              <a:rPr lang="en-GB" sz="1200" dirty="0">
                <a:latin typeface="Lucida Grande" charset="0"/>
                <a:ea typeface="Lucida Grande" charset="0"/>
                <a:cs typeface="Lucida Grande" charset="0"/>
              </a:rPr>
              <a:t>Check the selected </a:t>
            </a:r>
            <a:r>
              <a:rPr lang="en-GB" sz="1200" dirty="0" err="1">
                <a:latin typeface="Lucida Grande" charset="0"/>
                <a:ea typeface="Lucida Grande" charset="0"/>
                <a:cs typeface="Lucida Grande" charset="0"/>
              </a:rPr>
              <a:t>NmrChain</a:t>
            </a:r>
            <a:r>
              <a:rPr lang="en-GB" sz="1200" dirty="0">
                <a:latin typeface="Lucida Grande" charset="0"/>
                <a:ea typeface="Lucida Grande" charset="0"/>
                <a:cs typeface="Lucida Grande" charset="0"/>
              </a:rPr>
              <a:t> contains valid </a:t>
            </a:r>
            <a:r>
              <a:rPr lang="en-GB" sz="1200" dirty="0" err="1">
                <a:latin typeface="Lucida Grande" charset="0"/>
                <a:ea typeface="Lucida Grande" charset="0"/>
                <a:cs typeface="Lucida Grande" charset="0"/>
              </a:rPr>
              <a:t>NmrResidues</a:t>
            </a:r>
            <a:r>
              <a:rPr lang="en-GB" sz="1200" dirty="0">
                <a:latin typeface="Lucida Grande" charset="0"/>
                <a:ea typeface="Lucida Grande" charset="0"/>
                <a:cs typeface="Lucida Grande" charset="0"/>
              </a:rPr>
              <a:t> and </a:t>
            </a:r>
            <a:r>
              <a:rPr lang="en-GB" sz="1200" dirty="0" err="1">
                <a:latin typeface="Lucida Grande" charset="0"/>
                <a:ea typeface="Lucida Grande" charset="0"/>
                <a:cs typeface="Lucida Grande" charset="0"/>
              </a:rPr>
              <a:t>nmrAtoms</a:t>
            </a:r>
            <a:r>
              <a:rPr lang="en-GB" sz="1200" dirty="0">
                <a:latin typeface="Lucida Grande" charset="0"/>
                <a:ea typeface="Lucida Grande" charset="0"/>
                <a:cs typeface="Lucida Grande" charset="0"/>
              </a:rPr>
              <a:t>  are assigned to peaks in at least two different spectra </a:t>
            </a:r>
            <a:r>
              <a:rPr lang="en-GB" sz="1200" dirty="0" err="1">
                <a:latin typeface="Lucida Grande" charset="0"/>
                <a:ea typeface="Lucida Grande" charset="0"/>
                <a:cs typeface="Lucida Grande" charset="0"/>
              </a:rPr>
              <a:t>PeakLists</a:t>
            </a:r>
            <a:r>
              <a:rPr lang="en-GB" sz="1200" dirty="0">
                <a:latin typeface="Lucida Grande" charset="0"/>
                <a:ea typeface="Lucida Grande" charset="0"/>
                <a:cs typeface="Lucida Grande" charset="0"/>
              </a:rPr>
              <a:t>:</a:t>
            </a:r>
          </a:p>
          <a:p>
            <a:pPr marL="685800" lvl="1" indent="-228600" algn="just">
              <a:lnSpc>
                <a:spcPct val="150000"/>
              </a:lnSpc>
              <a:buFont typeface="Arial" panose="020B0604020202020204" pitchFamily="34" charset="0"/>
              <a:buChar char="•"/>
            </a:pPr>
            <a:r>
              <a:rPr lang="en-GB" sz="1200" dirty="0" err="1">
                <a:latin typeface="Lucida Grande" charset="0"/>
                <a:ea typeface="Lucida Grande" charset="0"/>
                <a:cs typeface="Lucida Grande" charset="0"/>
              </a:rPr>
              <a:t>SequenceCode</a:t>
            </a:r>
            <a:r>
              <a:rPr lang="en-GB" sz="1200" dirty="0">
                <a:latin typeface="Lucida Grande" charset="0"/>
                <a:ea typeface="Lucida Grande" charset="0"/>
                <a:cs typeface="Lucida Grande" charset="0"/>
              </a:rPr>
              <a:t> for the NmrAtom is a numerical digit, e.g. </a:t>
            </a:r>
            <a:r>
              <a:rPr lang="en-GB" sz="1200" dirty="0" err="1">
                <a:latin typeface="Lucida Grande" charset="0"/>
                <a:ea typeface="Lucida Grande" charset="0"/>
                <a:cs typeface="Lucida Grande" charset="0"/>
              </a:rPr>
              <a:t>sequenceCode</a:t>
            </a:r>
            <a:r>
              <a:rPr lang="en-GB" sz="1200" dirty="0">
                <a:latin typeface="Lucida Grande" charset="0"/>
                <a:ea typeface="Lucida Grande" charset="0"/>
                <a:cs typeface="Lucida Grande" charset="0"/>
              </a:rPr>
              <a:t>=1</a:t>
            </a:r>
          </a:p>
          <a:p>
            <a:pPr marL="685800" lvl="1" indent="-228600" algn="just">
              <a:lnSpc>
                <a:spcPct val="150000"/>
              </a:lnSpc>
              <a:buFont typeface="Arial" panose="020B0604020202020204" pitchFamily="34" charset="0"/>
              <a:buChar char="•"/>
            </a:pPr>
            <a:r>
              <a:rPr lang="en-GB" sz="1200" dirty="0">
                <a:latin typeface="Lucida Grande" charset="0"/>
                <a:ea typeface="Lucida Grande" charset="0"/>
                <a:cs typeface="Lucida Grande" charset="0"/>
              </a:rPr>
              <a:t>Check the peaks in the selected spectra (settings) are fitted correctly and have differences (position, height etc.) across the different spectra.</a:t>
            </a:r>
          </a:p>
          <a:p>
            <a:pPr marL="685800" lvl="1" indent="-228600" algn="just">
              <a:lnSpc>
                <a:spcPct val="150000"/>
              </a:lnSpc>
              <a:buFont typeface="Arial" panose="020B0604020202020204" pitchFamily="34" charset="0"/>
              <a:buChar char="•"/>
            </a:pPr>
            <a:r>
              <a:rPr lang="en-GB" sz="1200" dirty="0">
                <a:latin typeface="Lucida Grande" charset="0"/>
                <a:ea typeface="Lucida Grande" charset="0"/>
                <a:cs typeface="Lucida Grande" charset="0"/>
              </a:rPr>
              <a:t>Check the selected </a:t>
            </a:r>
            <a:r>
              <a:rPr lang="en-GB" sz="1200" dirty="0" err="1">
                <a:latin typeface="Lucida Grande" charset="0"/>
                <a:ea typeface="Lucida Grande" charset="0"/>
                <a:cs typeface="Lucida Grande" charset="0"/>
              </a:rPr>
              <a:t>NmrAtoms</a:t>
            </a:r>
            <a:r>
              <a:rPr lang="en-GB" sz="1200" dirty="0">
                <a:latin typeface="Lucida Grande" charset="0"/>
                <a:ea typeface="Lucida Grande" charset="0"/>
                <a:cs typeface="Lucida Grande" charset="0"/>
              </a:rPr>
              <a:t> (settings) for ambiguous combinations. E.g. selecting H, H1, H2, Nh3 simultaneously might not give any results</a:t>
            </a:r>
          </a:p>
          <a:p>
            <a:pPr marL="228600" indent="-228600" algn="just">
              <a:lnSpc>
                <a:spcPct val="150000"/>
              </a:lnSpc>
              <a:buFont typeface="Arial" panose="020B0604020202020204" pitchFamily="34" charset="0"/>
              <a:buChar char="•"/>
            </a:pPr>
            <a:endParaRPr lang="en-GB" sz="1200" dirty="0">
              <a:latin typeface="Lucida Grande" charset="0"/>
              <a:ea typeface="Lucida Grande" charset="0"/>
              <a:cs typeface="Lucida Grande" charset="0"/>
            </a:endParaRPr>
          </a:p>
          <a:p>
            <a:pPr marL="228600" indent="-228600">
              <a:lnSpc>
                <a:spcPct val="150000"/>
              </a:lnSpc>
              <a:buFont typeface="+mj-lt"/>
              <a:buAutoNum type="arabicPeriod"/>
            </a:pPr>
            <a:r>
              <a:rPr lang="en-GB" sz="1200" b="1" dirty="0">
                <a:latin typeface="Lucida Grande" charset="0"/>
                <a:ea typeface="Lucida Grande" charset="0"/>
                <a:cs typeface="Lucida Grande" charset="0"/>
              </a:rPr>
              <a:t>Empty Binding curves:</a:t>
            </a:r>
          </a:p>
          <a:p>
            <a:pPr marL="685800" lvl="1" indent="-228600" algn="just">
              <a:lnSpc>
                <a:spcPct val="150000"/>
              </a:lnSpc>
              <a:buFont typeface="Arial" panose="020B0604020202020204" pitchFamily="34" charset="0"/>
              <a:buChar char="•"/>
            </a:pPr>
            <a:r>
              <a:rPr lang="en-GB" sz="1200" dirty="0">
                <a:latin typeface="Lucida Grande" charset="0"/>
                <a:ea typeface="Lucida Grande" charset="0"/>
                <a:cs typeface="Lucida Grande" charset="0"/>
              </a:rPr>
              <a:t>Check at least three or more spectra (containing fitted peaks) are selected on the settings panel</a:t>
            </a:r>
          </a:p>
          <a:p>
            <a:pPr marL="685800" lvl="1" indent="-228600" algn="just">
              <a:lnSpc>
                <a:spcPct val="150000"/>
              </a:lnSpc>
              <a:buFont typeface="Arial" panose="020B0604020202020204" pitchFamily="34" charset="0"/>
              <a:buChar char="•"/>
            </a:pPr>
            <a:r>
              <a:rPr lang="en-GB" sz="1200" dirty="0">
                <a:latin typeface="Lucida Grande" charset="0"/>
                <a:ea typeface="Lucida Grande" charset="0"/>
                <a:cs typeface="Lucida Grande" charset="0"/>
              </a:rPr>
              <a:t>Check </a:t>
            </a:r>
            <a:r>
              <a:rPr lang="en-GB" sz="1200" dirty="0" err="1">
                <a:latin typeface="Lucida Grande" charset="0"/>
                <a:ea typeface="Lucida Grande" charset="0"/>
                <a:cs typeface="Lucida Grande" charset="0"/>
              </a:rPr>
              <a:t>Ddelta</a:t>
            </a:r>
            <a:r>
              <a:rPr lang="en-GB" sz="1200" dirty="0">
                <a:latin typeface="Lucida Grande" charset="0"/>
                <a:ea typeface="Lucida Grande" charset="0"/>
                <a:cs typeface="Lucida Grande" charset="0"/>
              </a:rPr>
              <a:t> is not None or 0. See 1A2</a:t>
            </a:r>
          </a:p>
          <a:p>
            <a:pPr algn="just">
              <a:lnSpc>
                <a:spcPct val="150000"/>
              </a:lnSpc>
            </a:pPr>
            <a:endParaRPr lang="en-GB" sz="1200" dirty="0">
              <a:latin typeface="Lucida Grande" charset="0"/>
              <a:ea typeface="Lucida Grande" charset="0"/>
              <a:cs typeface="Lucida Grande" charset="0"/>
            </a:endParaRPr>
          </a:p>
          <a:p>
            <a:pPr marL="228600" indent="-228600" algn="just">
              <a:lnSpc>
                <a:spcPct val="150000"/>
              </a:lnSpc>
              <a:buFont typeface="+mj-lt"/>
              <a:buAutoNum type="arabicPeriod"/>
            </a:pPr>
            <a:r>
              <a:rPr lang="en-GB" sz="1200" b="1" dirty="0">
                <a:latin typeface="Lucida Grande" charset="0"/>
                <a:ea typeface="Lucida Grande" charset="0"/>
                <a:cs typeface="Lucida Grande" charset="0"/>
              </a:rPr>
              <a:t>Peaks not “snapping” to extrema (</a:t>
            </a:r>
            <a:r>
              <a:rPr lang="en-GB" sz="1200" dirty="0">
                <a:latin typeface="Lucida Grande" charset="0"/>
                <a:ea typeface="Lucida Grande" charset="0"/>
                <a:cs typeface="Lucida Grande" charset="0"/>
              </a:rPr>
              <a:t>“SE” shortcut)</a:t>
            </a:r>
            <a:r>
              <a:rPr lang="en-GB" sz="1200" b="1" dirty="0">
                <a:latin typeface="Lucida Grande" charset="0"/>
                <a:ea typeface="Lucida Grande" charset="0"/>
                <a:cs typeface="Lucida Grande" charset="0"/>
              </a:rPr>
              <a:t>:</a:t>
            </a:r>
          </a:p>
          <a:p>
            <a:pPr marL="685800" lvl="1" indent="-228600" algn="just">
              <a:lnSpc>
                <a:spcPct val="150000"/>
              </a:lnSpc>
              <a:buFont typeface="Arial" panose="020B0604020202020204" pitchFamily="34" charset="0"/>
              <a:buChar char="•"/>
            </a:pPr>
            <a:r>
              <a:rPr lang="en-GB" sz="1200" dirty="0">
                <a:latin typeface="Lucida Grande" charset="0"/>
                <a:ea typeface="Lucida Grande" charset="0"/>
                <a:cs typeface="Lucida Grande" charset="0"/>
              </a:rPr>
              <a:t>Shortcut out-of-sync. Try any pressing another key, then re-do “SE”</a:t>
            </a:r>
          </a:p>
          <a:p>
            <a:pPr marL="685800" lvl="1" indent="-228600" algn="just">
              <a:lnSpc>
                <a:spcPct val="150000"/>
              </a:lnSpc>
              <a:buFont typeface="Arial" panose="020B0604020202020204" pitchFamily="34" charset="0"/>
              <a:buChar char="•"/>
            </a:pPr>
            <a:r>
              <a:rPr lang="en-GB" sz="1200" dirty="0">
                <a:latin typeface="Lucida Grande" charset="0"/>
                <a:ea typeface="Lucida Grande" charset="0"/>
                <a:cs typeface="Lucida Grande" charset="0"/>
              </a:rPr>
              <a:t>Peak is too far from the extremum. Move closer with the mouse or keyboard commands</a:t>
            </a:r>
          </a:p>
          <a:p>
            <a:pPr marL="685800" lvl="1" indent="-228600" algn="just">
              <a:lnSpc>
                <a:spcPct val="150000"/>
              </a:lnSpc>
              <a:buFont typeface="Arial" panose="020B0604020202020204" pitchFamily="34" charset="0"/>
              <a:buChar char="•"/>
            </a:pPr>
            <a:endParaRPr lang="en-GB" sz="1200" dirty="0">
              <a:latin typeface="Lucida Grande" charset="0"/>
              <a:ea typeface="Lucida Grande" charset="0"/>
              <a:cs typeface="Lucida Grande" charset="0"/>
            </a:endParaRPr>
          </a:p>
          <a:p>
            <a:pPr marL="228600" indent="-228600" algn="just">
              <a:lnSpc>
                <a:spcPct val="150000"/>
              </a:lnSpc>
              <a:buFont typeface="+mj-lt"/>
              <a:buAutoNum type="arabicPeriod"/>
            </a:pPr>
            <a:r>
              <a:rPr lang="en-GB" sz="1200" b="1" dirty="0" err="1">
                <a:latin typeface="Lucida Grande" charset="0"/>
                <a:ea typeface="Lucida Grande" charset="0"/>
                <a:cs typeface="Lucida Grande" charset="0"/>
              </a:rPr>
              <a:t>PyMol</a:t>
            </a:r>
            <a:r>
              <a:rPr lang="en-GB" sz="1200" b="1" dirty="0">
                <a:latin typeface="Lucida Grande" charset="0"/>
                <a:ea typeface="Lucida Grande" charset="0"/>
                <a:cs typeface="Lucida Grande" charset="0"/>
              </a:rPr>
              <a:t> not opening:</a:t>
            </a:r>
          </a:p>
          <a:p>
            <a:pPr marL="685800" lvl="1" indent="-228600" algn="just">
              <a:lnSpc>
                <a:spcPct val="150000"/>
              </a:lnSpc>
              <a:buFont typeface="Arial" panose="020B0604020202020204" pitchFamily="34" charset="0"/>
              <a:buChar char="•"/>
            </a:pPr>
            <a:r>
              <a:rPr lang="en-GB" sz="1200" dirty="0">
                <a:latin typeface="Lucida Grande" charset="0"/>
                <a:ea typeface="Lucida Grande" charset="0"/>
                <a:cs typeface="Lucida Grande" charset="0"/>
              </a:rPr>
              <a:t>Check </a:t>
            </a:r>
            <a:r>
              <a:rPr lang="en-GB" sz="1200" dirty="0" err="1">
                <a:latin typeface="Lucida Grande" charset="0"/>
                <a:ea typeface="Lucida Grande" charset="0"/>
                <a:cs typeface="Lucida Grande" charset="0"/>
              </a:rPr>
              <a:t>PyMol</a:t>
            </a:r>
            <a:r>
              <a:rPr lang="en-GB" sz="1200" dirty="0">
                <a:latin typeface="Lucida Grande" charset="0"/>
                <a:ea typeface="Lucida Grande" charset="0"/>
                <a:cs typeface="Lucida Grande" charset="0"/>
              </a:rPr>
              <a:t> has been correctly linked to Analysis as 5A.</a:t>
            </a:r>
          </a:p>
          <a:p>
            <a:pPr marL="628650" lvl="1" indent="-171450" algn="just">
              <a:lnSpc>
                <a:spcPct val="150000"/>
              </a:lnSpc>
              <a:buFont typeface="Arial" panose="020B0604020202020204" pitchFamily="34" charset="0"/>
              <a:buChar char="•"/>
            </a:pPr>
            <a:r>
              <a:rPr lang="en-GB" sz="1200" dirty="0" err="1">
                <a:latin typeface="Lucida Grande" charset="0"/>
                <a:ea typeface="Lucida Grande" charset="0"/>
                <a:cs typeface="Lucida Grande" charset="0"/>
              </a:rPr>
              <a:t>Alternatevely</a:t>
            </a:r>
            <a:r>
              <a:rPr lang="en-GB" sz="1200" dirty="0">
                <a:latin typeface="Lucida Grande" charset="0"/>
                <a:ea typeface="Lucida Grande" charset="0"/>
                <a:cs typeface="Lucida Grande" charset="0"/>
              </a:rPr>
              <a:t>, You can run the </a:t>
            </a:r>
            <a:r>
              <a:rPr lang="en-GB" sz="1200" dirty="0" err="1">
                <a:latin typeface="Lucida Grande" charset="0"/>
                <a:ea typeface="Lucida Grande" charset="0"/>
                <a:cs typeface="Lucida Grande" charset="0"/>
              </a:rPr>
              <a:t>PyMol</a:t>
            </a:r>
            <a:r>
              <a:rPr lang="en-GB" sz="1200" dirty="0">
                <a:latin typeface="Lucida Grande" charset="0"/>
                <a:ea typeface="Lucida Grande" charset="0"/>
                <a:cs typeface="Lucida Grande" charset="0"/>
              </a:rPr>
              <a:t> script directly from </a:t>
            </a:r>
            <a:r>
              <a:rPr lang="en-GB" sz="1200" dirty="0" err="1">
                <a:latin typeface="Lucida Grande" charset="0"/>
                <a:ea typeface="Lucida Grande" charset="0"/>
                <a:cs typeface="Lucida Grande" charset="0"/>
              </a:rPr>
              <a:t>PyMol</a:t>
            </a:r>
            <a:r>
              <a:rPr lang="en-GB" sz="1200" dirty="0">
                <a:latin typeface="Lucida Grande" charset="0"/>
                <a:ea typeface="Lucida Grande" charset="0"/>
                <a:cs typeface="Lucida Grande" charset="0"/>
              </a:rPr>
              <a:t>. The CcpNmr scripts are located inside the project folder. For </a:t>
            </a:r>
            <a:r>
              <a:rPr lang="en-GB" sz="1200" dirty="0" err="1">
                <a:latin typeface="Lucida Grande" charset="0"/>
                <a:ea typeface="Lucida Grande" charset="0"/>
                <a:cs typeface="Lucida Grande" charset="0"/>
              </a:rPr>
              <a:t>PyMol</a:t>
            </a:r>
            <a:r>
              <a:rPr lang="en-GB" sz="1200" dirty="0">
                <a:latin typeface="Lucida Grande" charset="0"/>
                <a:ea typeface="Lucida Grande" charset="0"/>
                <a:cs typeface="Lucida Grande" charset="0"/>
              </a:rPr>
              <a:t> will be on: </a:t>
            </a:r>
            <a:r>
              <a:rPr lang="en-GB" sz="1200" dirty="0" err="1">
                <a:latin typeface="Lucida Grande" charset="0"/>
                <a:ea typeface="Lucida Grande" charset="0"/>
                <a:cs typeface="Lucida Grande" charset="0"/>
              </a:rPr>
              <a:t>name.ccpn</a:t>
            </a:r>
            <a:r>
              <a:rPr lang="en-GB" sz="1200" dirty="0">
                <a:latin typeface="Lucida Grande" charset="0"/>
                <a:ea typeface="Lucida Grande" charset="0"/>
                <a:cs typeface="Lucida Grande" charset="0"/>
              </a:rPr>
              <a:t> &gt; script &gt; </a:t>
            </a:r>
            <a:r>
              <a:rPr lang="en-GB" sz="1200" dirty="0" err="1">
                <a:latin typeface="Lucida Grande" charset="0"/>
                <a:ea typeface="Lucida Grande" charset="0"/>
                <a:cs typeface="Lucida Grande" charset="0"/>
              </a:rPr>
              <a:t>pymol</a:t>
            </a:r>
            <a:r>
              <a:rPr lang="en-GB" sz="1200" dirty="0">
                <a:latin typeface="Lucida Grande" charset="0"/>
                <a:ea typeface="Lucida Grande" charset="0"/>
                <a:cs typeface="Lucida Grande" charset="0"/>
              </a:rPr>
              <a:t> &gt; </a:t>
            </a:r>
            <a:r>
              <a:rPr lang="en-GB" sz="1200" dirty="0" err="1">
                <a:latin typeface="Lucida Grande" charset="0"/>
                <a:ea typeface="Lucida Grande" charset="0"/>
                <a:cs typeface="Lucida Grande" charset="0"/>
              </a:rPr>
              <a:t>chemicalShiftMapping_Pymol_Template.py</a:t>
            </a:r>
            <a:r>
              <a:rPr lang="en-GB" sz="1200" dirty="0">
                <a:latin typeface="Lucida Grande" charset="0"/>
                <a:ea typeface="Lucida Grande" charset="0"/>
                <a:cs typeface="Lucida Grande" charset="0"/>
              </a:rPr>
              <a:t> Simply, run this file from the </a:t>
            </a:r>
            <a:r>
              <a:rPr lang="en-GB" sz="1200" dirty="0" err="1">
                <a:latin typeface="Lucida Grande" charset="0"/>
                <a:ea typeface="Lucida Grande" charset="0"/>
                <a:cs typeface="Lucida Grande" charset="0"/>
              </a:rPr>
              <a:t>PyMol</a:t>
            </a:r>
            <a:r>
              <a:rPr lang="en-GB" sz="1200" dirty="0">
                <a:latin typeface="Lucida Grande" charset="0"/>
                <a:ea typeface="Lucida Grande" charset="0"/>
                <a:cs typeface="Lucida Grande" charset="0"/>
              </a:rPr>
              <a:t> File menu. </a:t>
            </a:r>
          </a:p>
          <a:p>
            <a:pPr algn="just">
              <a:lnSpc>
                <a:spcPct val="150000"/>
              </a:lnSpc>
            </a:pPr>
            <a:endParaRPr lang="en-GB" sz="1200" dirty="0">
              <a:latin typeface="Lucida Grande" charset="0"/>
              <a:ea typeface="Lucida Grande" charset="0"/>
              <a:cs typeface="Lucida Grande" charset="0"/>
            </a:endParaRPr>
          </a:p>
          <a:p>
            <a:pPr algn="just">
              <a:lnSpc>
                <a:spcPct val="150000"/>
              </a:lnSpc>
            </a:pPr>
            <a:endParaRPr lang="en-GB" sz="1200" dirty="0">
              <a:latin typeface="Lucida Grande" charset="0"/>
              <a:ea typeface="Lucida Grande" charset="0"/>
              <a:cs typeface="Lucida Grande" charset="0"/>
            </a:endParaRPr>
          </a:p>
          <a:p>
            <a:pPr marL="171450" indent="-171450">
              <a:lnSpc>
                <a:spcPct val="150000"/>
              </a:lnSpc>
              <a:buFont typeface="Arial" charset="0"/>
              <a:buChar char="•"/>
            </a:pPr>
            <a:endParaRPr lang="en-GB" sz="1200" dirty="0">
              <a:latin typeface="Lucida Grande" charset="0"/>
              <a:ea typeface="Lucida Grande" charset="0"/>
              <a:cs typeface="Lucida Grande" charset="0"/>
            </a:endParaRPr>
          </a:p>
        </p:txBody>
      </p:sp>
      <p:sp>
        <p:nvSpPr>
          <p:cNvPr id="2" name="Slide Number Placeholder 1"/>
          <p:cNvSpPr>
            <a:spLocks noGrp="1"/>
          </p:cNvSpPr>
          <p:nvPr>
            <p:ph type="sldNum" sz="quarter" idx="12"/>
          </p:nvPr>
        </p:nvSpPr>
        <p:spPr/>
        <p:txBody>
          <a:bodyPr/>
          <a:lstStyle/>
          <a:p>
            <a:fld id="{EAB789F6-3BD3-1645-B8E5-7AE28DC0F5BB}" type="slidenum">
              <a:rPr lang="en-US" smtClean="0"/>
              <a:t>20</a:t>
            </a:fld>
            <a:endParaRPr lang="en-US"/>
          </a:p>
        </p:txBody>
      </p:sp>
      <p:sp>
        <p:nvSpPr>
          <p:cNvPr id="11" name="Rectangle 10">
            <a:extLst>
              <a:ext uri="{FF2B5EF4-FFF2-40B4-BE49-F238E27FC236}">
                <a16:creationId xmlns:a16="http://schemas.microsoft.com/office/drawing/2014/main" id="{E232F944-2519-904C-BA77-0FFEFB4F7D7C}"/>
              </a:ext>
            </a:extLst>
          </p:cNvPr>
          <p:cNvSpPr/>
          <p:nvPr/>
        </p:nvSpPr>
        <p:spPr>
          <a:xfrm>
            <a:off x="0" y="134486"/>
            <a:ext cx="955964" cy="630942"/>
          </a:xfrm>
          <a:prstGeom prst="rect">
            <a:avLst/>
          </a:prstGeom>
        </p:spPr>
        <p:txBody>
          <a:bodyPr wrap="square">
            <a:spAutoFit/>
          </a:bodyPr>
          <a:lstStyle/>
          <a:p>
            <a:pPr algn="ctr"/>
            <a:r>
              <a:rPr lang="en-GB" sz="2400" dirty="0">
                <a:latin typeface="Lucida Grande" charset="0"/>
                <a:ea typeface="ＭＳ 明朝" charset="-128"/>
              </a:rPr>
              <a:t>1</a:t>
            </a:r>
          </a:p>
          <a:p>
            <a:pPr algn="ctr"/>
            <a:r>
              <a:rPr lang="en-GB" sz="1100" dirty="0">
                <a:latin typeface="Lucida Grande" charset="0"/>
                <a:ea typeface="ＭＳ 明朝" charset="-128"/>
              </a:rPr>
              <a:t>Issues</a:t>
            </a:r>
            <a:endParaRPr lang="en-US" sz="1600" dirty="0"/>
          </a:p>
        </p:txBody>
      </p:sp>
    </p:spTree>
    <p:extLst>
      <p:ext uri="{BB962C8B-B14F-4D97-AF65-F5344CB8AC3E}">
        <p14:creationId xmlns:p14="http://schemas.microsoft.com/office/powerpoint/2010/main" val="71984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52727" y="614154"/>
            <a:ext cx="1417813" cy="585991"/>
          </a:xfrm>
          <a:prstGeom prst="rect">
            <a:avLst/>
          </a:prstGeom>
        </p:spPr>
      </p:pic>
      <p:pic>
        <p:nvPicPr>
          <p:cNvPr id="9" name="Picture 8"/>
          <p:cNvPicPr>
            <a:picLocks noChangeAspect="1"/>
          </p:cNvPicPr>
          <p:nvPr/>
        </p:nvPicPr>
        <p:blipFill>
          <a:blip r:embed="rId4"/>
          <a:stretch>
            <a:fillRect/>
          </a:stretch>
        </p:blipFill>
        <p:spPr>
          <a:xfrm>
            <a:off x="1852654" y="614154"/>
            <a:ext cx="4671239" cy="585991"/>
          </a:xfrm>
          <a:prstGeom prst="rect">
            <a:avLst/>
          </a:prstGeom>
        </p:spPr>
      </p:pic>
      <p:sp>
        <p:nvSpPr>
          <p:cNvPr id="10" name="Rectangle 9"/>
          <p:cNvSpPr/>
          <p:nvPr/>
        </p:nvSpPr>
        <p:spPr>
          <a:xfrm>
            <a:off x="1852656" y="722482"/>
            <a:ext cx="4671238" cy="369460"/>
          </a:xfrm>
          <a:prstGeom prst="rect">
            <a:avLst/>
          </a:prstGeom>
        </p:spPr>
        <p:txBody>
          <a:bodyPr wrap="square">
            <a:spAutoFit/>
          </a:bodyPr>
          <a:lstStyle/>
          <a:p>
            <a:pPr algn="ctr"/>
            <a:r>
              <a:rPr lang="en-US" sz="1801" b="1" dirty="0">
                <a:solidFill>
                  <a:srgbClr val="F5FFFF"/>
                </a:solidFill>
                <a:latin typeface="Helvetica-Bold" charset="0"/>
              </a:rPr>
              <a:t>CcpNmr Analysis Version 3</a:t>
            </a:r>
            <a:endParaRPr lang="en-US" sz="1801" dirty="0"/>
          </a:p>
        </p:txBody>
      </p:sp>
      <p:sp>
        <p:nvSpPr>
          <p:cNvPr id="5" name="Slide Number Placeholder 4"/>
          <p:cNvSpPr>
            <a:spLocks noGrp="1"/>
          </p:cNvSpPr>
          <p:nvPr>
            <p:ph type="sldNum" sz="quarter" idx="12"/>
          </p:nvPr>
        </p:nvSpPr>
        <p:spPr>
          <a:xfrm>
            <a:off x="4741289" y="11303525"/>
            <a:ext cx="1543050" cy="649111"/>
          </a:xfrm>
        </p:spPr>
        <p:txBody>
          <a:bodyPr/>
          <a:lstStyle/>
          <a:p>
            <a:fld id="{EAB789F6-3BD3-1645-B8E5-7AE28DC0F5BB}" type="slidenum">
              <a:rPr lang="en-US" smtClean="0"/>
              <a:t>21</a:t>
            </a:fld>
            <a:endParaRPr lang="en-US"/>
          </a:p>
        </p:txBody>
      </p:sp>
      <p:sp>
        <p:nvSpPr>
          <p:cNvPr id="2" name="Rectangle 1"/>
          <p:cNvSpPr/>
          <p:nvPr/>
        </p:nvSpPr>
        <p:spPr>
          <a:xfrm>
            <a:off x="252726" y="1885521"/>
            <a:ext cx="5430443" cy="3970318"/>
          </a:xfrm>
          <a:prstGeom prst="rect">
            <a:avLst/>
          </a:prstGeom>
        </p:spPr>
        <p:txBody>
          <a:bodyPr wrap="square">
            <a:spAutoFit/>
          </a:bodyPr>
          <a:lstStyle/>
          <a:p>
            <a:r>
              <a:rPr lang="en-GB" sz="2400" b="1" dirty="0">
                <a:latin typeface="Lucida Grande" charset="0"/>
                <a:ea typeface="Lucida Grande" charset="0"/>
                <a:cs typeface="Lucida Grande" charset="0"/>
              </a:rPr>
              <a:t>Contact Us</a:t>
            </a:r>
          </a:p>
          <a:p>
            <a:endParaRPr lang="en-GB" sz="2400" b="1" dirty="0">
              <a:latin typeface="Lucida Grande" charset="0"/>
              <a:ea typeface="Lucida Grande" charset="0"/>
              <a:cs typeface="Lucida Grande" charset="0"/>
            </a:endParaRPr>
          </a:p>
          <a:p>
            <a:endParaRPr lang="en-GB" sz="2400" b="1" dirty="0">
              <a:latin typeface="Lucida Grande" charset="0"/>
              <a:ea typeface="Lucida Grande" charset="0"/>
              <a:cs typeface="Lucida Grande" charset="0"/>
            </a:endParaRPr>
          </a:p>
          <a:p>
            <a:r>
              <a:rPr lang="en-GB" b="1" dirty="0">
                <a:latin typeface="Lucida Grande" charset="0"/>
                <a:ea typeface="Lucida Grande" charset="0"/>
                <a:cs typeface="Lucida Grande" charset="0"/>
              </a:rPr>
              <a:t>Website:</a:t>
            </a:r>
            <a:r>
              <a:rPr lang="en-GB" dirty="0">
                <a:latin typeface="Lucida Grande" charset="0"/>
                <a:ea typeface="Lucida Grande" charset="0"/>
                <a:cs typeface="Lucida Grande" charset="0"/>
              </a:rPr>
              <a:t> </a:t>
            </a:r>
          </a:p>
          <a:p>
            <a:r>
              <a:rPr lang="en-GB" dirty="0">
                <a:latin typeface="Lucida Grande" charset="0"/>
                <a:ea typeface="Lucida Grande" charset="0"/>
                <a:cs typeface="Lucida Grande" charset="0"/>
                <a:hlinkClick r:id="rId5"/>
              </a:rPr>
              <a:t>www.ccpn.ac.uk</a:t>
            </a:r>
            <a:endParaRPr lang="en-GB" dirty="0">
              <a:latin typeface="Lucida Grande" charset="0"/>
              <a:ea typeface="Lucida Grande" charset="0"/>
              <a:cs typeface="Lucida Grande" charset="0"/>
            </a:endParaRPr>
          </a:p>
          <a:p>
            <a:endParaRPr lang="en-GB" dirty="0">
              <a:latin typeface="Lucida Grande" charset="0"/>
              <a:ea typeface="Lucida Grande" charset="0"/>
              <a:cs typeface="Lucida Grande" charset="0"/>
            </a:endParaRPr>
          </a:p>
          <a:p>
            <a:r>
              <a:rPr lang="en-GB" b="1" dirty="0">
                <a:latin typeface="Lucida Grande" charset="0"/>
                <a:ea typeface="Lucida Grande" charset="0"/>
                <a:cs typeface="Lucida Grande" charset="0"/>
              </a:rPr>
              <a:t>Suggestions and comments:</a:t>
            </a:r>
          </a:p>
          <a:p>
            <a:r>
              <a:rPr lang="en-GB" dirty="0">
                <a:latin typeface="Lucida Grande" charset="0"/>
                <a:ea typeface="Lucida Grande" charset="0"/>
                <a:cs typeface="Lucida Grande" charset="0"/>
                <a:hlinkClick r:id="rId6"/>
              </a:rPr>
              <a:t>ccpnmr3@google.com</a:t>
            </a:r>
            <a:endParaRPr lang="en-GB" dirty="0">
              <a:latin typeface="Lucida Grande" charset="0"/>
              <a:ea typeface="Lucida Grande" charset="0"/>
              <a:cs typeface="Lucida Grande" charset="0"/>
            </a:endParaRPr>
          </a:p>
          <a:p>
            <a:endParaRPr lang="en-GB" dirty="0">
              <a:latin typeface="Lucida Grande" charset="0"/>
              <a:ea typeface="Lucida Grande" charset="0"/>
              <a:cs typeface="Lucida Grande" charset="0"/>
            </a:endParaRPr>
          </a:p>
          <a:p>
            <a:r>
              <a:rPr lang="en-GB" b="1" dirty="0">
                <a:latin typeface="Lucida Grande" charset="0"/>
                <a:ea typeface="Lucida Grande" charset="0"/>
                <a:cs typeface="Lucida Grande" charset="0"/>
              </a:rPr>
              <a:t>Issues and bug report: </a:t>
            </a:r>
          </a:p>
          <a:p>
            <a:r>
              <a:rPr lang="en-GB" dirty="0">
                <a:latin typeface="Lucida Grande" charset="0"/>
                <a:ea typeface="Lucida Grande" charset="0"/>
                <a:cs typeface="Lucida Grande" charset="0"/>
                <a:hlinkClick r:id="rId7"/>
              </a:rPr>
              <a:t>https://bitbucket.org/ccpnmr/issue-tracker/</a:t>
            </a:r>
            <a:endParaRPr lang="en-GB" dirty="0">
              <a:latin typeface="Lucida Grande" charset="0"/>
              <a:ea typeface="Lucida Grande" charset="0"/>
              <a:cs typeface="Lucida Grande" charset="0"/>
            </a:endParaRPr>
          </a:p>
          <a:p>
            <a:endParaRPr lang="en-GB" dirty="0">
              <a:latin typeface="Lucida Grande" charset="0"/>
              <a:ea typeface="Lucida Grande" charset="0"/>
              <a:cs typeface="Lucida Grande" charset="0"/>
            </a:endParaRPr>
          </a:p>
          <a:p>
            <a:endParaRPr lang="en-GB" dirty="0">
              <a:latin typeface="Lucida Grande" charset="0"/>
              <a:ea typeface="Lucida Grande" charset="0"/>
              <a:cs typeface="Lucida Grande" charset="0"/>
            </a:endParaRPr>
          </a:p>
        </p:txBody>
      </p:sp>
      <p:sp>
        <p:nvSpPr>
          <p:cNvPr id="8" name="Rectangle 7"/>
          <p:cNvSpPr/>
          <p:nvPr/>
        </p:nvSpPr>
        <p:spPr>
          <a:xfrm>
            <a:off x="252727" y="6049685"/>
            <a:ext cx="5143500" cy="2523768"/>
          </a:xfrm>
          <a:prstGeom prst="rect">
            <a:avLst/>
          </a:prstGeom>
        </p:spPr>
        <p:txBody>
          <a:bodyPr wrap="square">
            <a:spAutoFit/>
          </a:bodyPr>
          <a:lstStyle/>
          <a:p>
            <a:r>
              <a:rPr lang="en-GB" sz="2400" b="1" dirty="0">
                <a:latin typeface="Lucida Grande" charset="0"/>
                <a:ea typeface="Lucida Grande" charset="0"/>
                <a:cs typeface="Lucida Grande" charset="0"/>
              </a:rPr>
              <a:t>Cite Us</a:t>
            </a:r>
          </a:p>
          <a:p>
            <a:endParaRPr lang="en-GB" sz="1400" b="1" dirty="0">
              <a:latin typeface="Lucida Grande" charset="0"/>
              <a:ea typeface="Lucida Grande" charset="0"/>
              <a:cs typeface="Lucida Grande" charset="0"/>
              <a:hlinkClick r:id="rId8"/>
            </a:endParaRPr>
          </a:p>
          <a:p>
            <a:r>
              <a:rPr lang="en-GB" sz="1400" dirty="0">
                <a:latin typeface="Lucida Grande" charset="0"/>
                <a:ea typeface="Lucida Grande" charset="0"/>
                <a:cs typeface="Lucida Grande" charset="0"/>
              </a:rPr>
              <a:t>Simple High-Resolution NMR Spectroscopy as A Tool in Molecular Biology. </a:t>
            </a:r>
            <a:r>
              <a:rPr lang="en-GB" sz="1400" dirty="0" err="1">
                <a:latin typeface="Lucida Grande" charset="0"/>
                <a:ea typeface="Lucida Grande" charset="0"/>
                <a:cs typeface="Lucida Grande" charset="0"/>
              </a:rPr>
              <a:t>Mureddu</a:t>
            </a:r>
            <a:r>
              <a:rPr lang="en-GB" sz="1400" dirty="0">
                <a:latin typeface="Lucida Grande" charset="0"/>
                <a:ea typeface="Lucida Grande" charset="0"/>
                <a:cs typeface="Lucida Grande" charset="0"/>
              </a:rPr>
              <a:t> and </a:t>
            </a:r>
            <a:r>
              <a:rPr lang="en-GB" sz="1400" dirty="0" err="1">
                <a:latin typeface="Lucida Grande" charset="0"/>
                <a:ea typeface="Lucida Grande" charset="0"/>
                <a:cs typeface="Lucida Grande" charset="0"/>
              </a:rPr>
              <a:t>Vuister</a:t>
            </a:r>
            <a:r>
              <a:rPr lang="en-GB" sz="1400" dirty="0">
                <a:latin typeface="Lucida Grande" charset="0"/>
                <a:ea typeface="Lucida Grande" charset="0"/>
                <a:cs typeface="Lucida Grande" charset="0"/>
              </a:rPr>
              <a:t>, 2018. (submitted on FEBS)</a:t>
            </a:r>
            <a:endParaRPr lang="en-GB" sz="1400" dirty="0">
              <a:latin typeface="Lucida Grande" charset="0"/>
              <a:ea typeface="Lucida Grande" charset="0"/>
              <a:cs typeface="Lucida Grande" charset="0"/>
              <a:hlinkClick r:id="rId8"/>
            </a:endParaRPr>
          </a:p>
          <a:p>
            <a:endParaRPr lang="en-GB" dirty="0">
              <a:latin typeface="Lucida Grande" charset="0"/>
              <a:ea typeface="Lucida Grande" charset="0"/>
              <a:cs typeface="Lucida Grande" charset="0"/>
            </a:endParaRPr>
          </a:p>
          <a:p>
            <a:r>
              <a:rPr lang="en-GB" sz="1400" dirty="0">
                <a:latin typeface="Lucida Grande" charset="0"/>
                <a:ea typeface="Lucida Grande" charset="0"/>
                <a:cs typeface="Lucida Grande" charset="0"/>
              </a:rPr>
              <a:t>Skinner, S. P. </a:t>
            </a:r>
            <a:r>
              <a:rPr lang="en-GB" sz="1400" i="1" dirty="0">
                <a:latin typeface="Lucida Grande" charset="0"/>
                <a:ea typeface="Lucida Grande" charset="0"/>
                <a:cs typeface="Lucida Grande" charset="0"/>
              </a:rPr>
              <a:t>et al.</a:t>
            </a:r>
            <a:r>
              <a:rPr lang="en-GB" sz="1400" dirty="0">
                <a:latin typeface="Lucida Grande" charset="0"/>
                <a:ea typeface="Lucida Grande" charset="0"/>
                <a:cs typeface="Lucida Grande" charset="0"/>
              </a:rPr>
              <a:t> CcpNmr AnalysisAssign: a flexible platform for integrated NMR analysis. </a:t>
            </a:r>
            <a:r>
              <a:rPr lang="en-GB" sz="1400" i="1" dirty="0">
                <a:latin typeface="Lucida Grande" charset="0"/>
                <a:ea typeface="Lucida Grande" charset="0"/>
                <a:cs typeface="Lucida Grande" charset="0"/>
              </a:rPr>
              <a:t>J. </a:t>
            </a:r>
            <a:r>
              <a:rPr lang="en-GB" sz="1400" i="1" dirty="0" err="1">
                <a:latin typeface="Lucida Grande" charset="0"/>
                <a:ea typeface="Lucida Grande" charset="0"/>
                <a:cs typeface="Lucida Grande" charset="0"/>
              </a:rPr>
              <a:t>Biomol</a:t>
            </a:r>
            <a:r>
              <a:rPr lang="en-GB" sz="1400" i="1" dirty="0">
                <a:latin typeface="Lucida Grande" charset="0"/>
                <a:ea typeface="Lucida Grande" charset="0"/>
                <a:cs typeface="Lucida Grande" charset="0"/>
              </a:rPr>
              <a:t>. NMR</a:t>
            </a:r>
            <a:r>
              <a:rPr lang="en-GB" sz="1400" dirty="0">
                <a:latin typeface="Lucida Grande" charset="0"/>
                <a:ea typeface="Lucida Grande" charset="0"/>
                <a:cs typeface="Lucida Grande" charset="0"/>
              </a:rPr>
              <a:t> (2016). doi:10.1007/s10858-016-0060-y </a:t>
            </a:r>
          </a:p>
          <a:p>
            <a:endParaRPr lang="en-GB" dirty="0">
              <a:latin typeface="Lucida Grande" charset="0"/>
              <a:ea typeface="Lucida Grande" charset="0"/>
              <a:cs typeface="Lucida Grande" charset="0"/>
            </a:endParaRPr>
          </a:p>
        </p:txBody>
      </p:sp>
    </p:spTree>
    <p:extLst>
      <p:ext uri="{BB962C8B-B14F-4D97-AF65-F5344CB8AC3E}">
        <p14:creationId xmlns:p14="http://schemas.microsoft.com/office/powerpoint/2010/main" val="2014194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784395"/>
            <a:ext cx="6858000" cy="608993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
        <p:nvSpPr>
          <p:cNvPr id="10" name="Rectangle 9"/>
          <p:cNvSpPr/>
          <p:nvPr/>
        </p:nvSpPr>
        <p:spPr>
          <a:xfrm>
            <a:off x="2378875" y="179276"/>
            <a:ext cx="2100254" cy="461665"/>
          </a:xfrm>
          <a:prstGeom prst="rect">
            <a:avLst/>
          </a:prstGeom>
        </p:spPr>
        <p:txBody>
          <a:bodyPr wrap="none">
            <a:spAutoFit/>
          </a:bodyPr>
          <a:lstStyle/>
          <a:p>
            <a:pPr algn="ctr"/>
            <a:r>
              <a:rPr lang="en-GB" sz="2400">
                <a:latin typeface="Lucida Grande" charset="0"/>
                <a:ea typeface="ＭＳ 明朝" charset="-128"/>
              </a:rPr>
              <a:t>Open Project</a:t>
            </a:r>
            <a:endParaRPr lang="en-US" sz="1801" dirty="0"/>
          </a:p>
        </p:txBody>
      </p:sp>
      <p:sp>
        <p:nvSpPr>
          <p:cNvPr id="11" name="Rectangle 10"/>
          <p:cNvSpPr/>
          <p:nvPr/>
        </p:nvSpPr>
        <p:spPr>
          <a:xfrm>
            <a:off x="-170328" y="7595817"/>
            <a:ext cx="955964" cy="461665"/>
          </a:xfrm>
          <a:prstGeom prst="rect">
            <a:avLst/>
          </a:prstGeom>
        </p:spPr>
        <p:txBody>
          <a:bodyPr wrap="square">
            <a:spAutoFit/>
          </a:bodyPr>
          <a:lstStyle/>
          <a:p>
            <a:pPr algn="ctr"/>
            <a:r>
              <a:rPr lang="en-GB" sz="2400" dirty="0">
                <a:latin typeface="Lucida Grande" charset="0"/>
                <a:ea typeface="ＭＳ 明朝" charset="-128"/>
              </a:rPr>
              <a:t>1</a:t>
            </a:r>
            <a:r>
              <a:rPr lang="en-GB" sz="1401" dirty="0">
                <a:latin typeface="Lucida Grande" charset="0"/>
                <a:ea typeface="ＭＳ 明朝" charset="-128"/>
              </a:rPr>
              <a:t>A</a:t>
            </a:r>
            <a:endParaRPr lang="en-US" sz="1801" dirty="0"/>
          </a:p>
        </p:txBody>
      </p:sp>
      <p:sp>
        <p:nvSpPr>
          <p:cNvPr id="12" name="Rectangle 11"/>
          <p:cNvSpPr/>
          <p:nvPr/>
        </p:nvSpPr>
        <p:spPr>
          <a:xfrm>
            <a:off x="477983" y="7595817"/>
            <a:ext cx="6001195" cy="3693319"/>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Drag &amp; drop “</a:t>
            </a:r>
            <a:r>
              <a:rPr lang="en-US" sz="1200" b="1" dirty="0" err="1">
                <a:latin typeface="Lucida Grande" charset="0"/>
                <a:ea typeface="Lucida Grande" charset="0"/>
                <a:cs typeface="Lucida Grande" charset="0"/>
              </a:rPr>
              <a:t>Tstar.ccpn</a:t>
            </a:r>
            <a:r>
              <a:rPr lang="en-US" sz="1200" b="1" dirty="0">
                <a:latin typeface="Lucida Grande" charset="0"/>
                <a:ea typeface="Lucida Grande" charset="0"/>
                <a:cs typeface="Lucida Grande" charset="0"/>
              </a:rPr>
              <a:t>” into the sidebar or Drop Area. </a:t>
            </a:r>
            <a:br>
              <a:rPr lang="en-US" sz="1200" b="1" dirty="0">
                <a:latin typeface="Lucida Grande" charset="0"/>
                <a:ea typeface="Lucida Grande" charset="0"/>
                <a:cs typeface="Lucida Grande" charset="0"/>
              </a:rPr>
            </a:br>
            <a:r>
              <a:rPr lang="en-US" sz="1200" dirty="0">
                <a:latin typeface="Lucida Grande" charset="0"/>
                <a:ea typeface="Lucida Grande" charset="0"/>
                <a:cs typeface="Lucida Grande" charset="0"/>
              </a:rPr>
              <a:t>CcpNmr projects have an extension of type  “</a:t>
            </a:r>
            <a:r>
              <a:rPr lang="en-US" sz="1200" dirty="0" err="1">
                <a:latin typeface="Lucida Grande" charset="0"/>
                <a:ea typeface="Lucida Grande" charset="0"/>
                <a:cs typeface="Lucida Grande" charset="0"/>
              </a:rPr>
              <a:t>filename</a:t>
            </a:r>
            <a:r>
              <a:rPr lang="en-US" sz="1200" b="1" dirty="0" err="1">
                <a:latin typeface="Lucida Grande" charset="0"/>
                <a:ea typeface="Lucida Grande" charset="0"/>
                <a:cs typeface="Lucida Grande" charset="0"/>
              </a:rPr>
              <a:t>.ccpn</a:t>
            </a:r>
            <a:r>
              <a:rPr lang="en-US" sz="1200" b="1" dirty="0">
                <a:latin typeface="Lucida Grande" charset="0"/>
                <a:ea typeface="Lucida Grande" charset="0"/>
                <a:cs typeface="Lucida Grande" charset="0"/>
              </a:rPr>
              <a:t>”.</a:t>
            </a:r>
            <a:r>
              <a:rPr lang="en-US" sz="1200" dirty="0">
                <a:latin typeface="Lucida Grande" charset="0"/>
                <a:ea typeface="Lucida Grande" charset="0"/>
                <a:cs typeface="Lucida Grande" charset="0"/>
              </a:rPr>
              <a:t>  Find the project file </a:t>
            </a:r>
            <a:r>
              <a:rPr lang="en-US" sz="1200" i="1" dirty="0" err="1">
                <a:latin typeface="Lucida Grande" charset="0"/>
                <a:ea typeface="Lucida Grande" charset="0"/>
                <a:cs typeface="Lucida Grande" charset="0"/>
              </a:rPr>
              <a:t>Tstar.ccpn</a:t>
            </a:r>
            <a:r>
              <a:rPr lang="en-US" sz="1200" i="1" dirty="0">
                <a:latin typeface="Lucida Grande" charset="0"/>
                <a:ea typeface="Lucida Grande" charset="0"/>
                <a:cs typeface="Lucida Grande" charset="0"/>
              </a:rPr>
              <a:t>  </a:t>
            </a:r>
            <a:r>
              <a:rPr lang="en-US" sz="1200" dirty="0">
                <a:latin typeface="Lucida Grande" charset="0"/>
                <a:ea typeface="Lucida Grande" charset="0"/>
                <a:cs typeface="Lucida Grande" charset="0"/>
              </a:rPr>
              <a:t>in the top directory or in AnalysisV3/data. </a:t>
            </a:r>
          </a:p>
          <a:p>
            <a:pPr marL="171454" indent="-171454">
              <a:lnSpc>
                <a:spcPct val="150000"/>
              </a:lnSpc>
              <a:buFont typeface="Arial" charset="0"/>
              <a:buChar char="•"/>
            </a:pPr>
            <a:r>
              <a:rPr lang="en-US" sz="1200" dirty="0">
                <a:latin typeface="Lucida Grande" charset="0"/>
                <a:ea typeface="Lucida Grande" charset="0"/>
                <a:cs typeface="Lucida Grande" charset="0"/>
              </a:rPr>
              <a:t>Select the file </a:t>
            </a:r>
            <a:r>
              <a:rPr lang="en-US" sz="1200" b="1" dirty="0">
                <a:latin typeface="Lucida Grande" charset="0"/>
                <a:ea typeface="Lucida Grande" charset="0"/>
                <a:cs typeface="Lucida Grande" charset="0"/>
              </a:rPr>
              <a:t>“</a:t>
            </a:r>
            <a:r>
              <a:rPr lang="en-US" sz="1200" b="1" dirty="0" err="1">
                <a:latin typeface="Lucida Grande" charset="0"/>
                <a:ea typeface="Lucida Grande" charset="0"/>
                <a:cs typeface="Lucida Grande" charset="0"/>
              </a:rPr>
              <a:t>Tstar.ccpn</a:t>
            </a:r>
            <a:r>
              <a:rPr lang="en-US" sz="1200" b="1" dirty="0">
                <a:latin typeface="Lucida Grande" charset="0"/>
                <a:ea typeface="Lucida Grande" charset="0"/>
                <a:cs typeface="Lucida Grande" charset="0"/>
              </a:rPr>
              <a:t>”, </a:t>
            </a:r>
            <a:r>
              <a:rPr lang="en-US" sz="1200" dirty="0">
                <a:latin typeface="Lucida Grande" charset="0"/>
                <a:ea typeface="Lucida Grande" charset="0"/>
                <a:cs typeface="Lucida Grande" charset="0"/>
              </a:rPr>
              <a:t>drag and drop into the program.</a:t>
            </a:r>
            <a:r>
              <a:rPr lang="en-US" sz="1200" dirty="0">
                <a:solidFill>
                  <a:srgbClr val="FF0000"/>
                </a:solidFill>
                <a:latin typeface="Lucida Grande" charset="0"/>
                <a:ea typeface="Lucida Grande" charset="0"/>
                <a:cs typeface="Lucida Grande" charset="0"/>
              </a:rPr>
              <a:t> </a:t>
            </a:r>
            <a:r>
              <a:rPr lang="en-US" sz="1200" dirty="0">
                <a:latin typeface="Lucida Grande" charset="0"/>
                <a:ea typeface="Lucida Grande" charset="0"/>
                <a:cs typeface="Lucida Grande" charset="0"/>
              </a:rPr>
              <a:t>The </a:t>
            </a:r>
            <a:r>
              <a:rPr lang="en-US" sz="1200" dirty="0" err="1">
                <a:latin typeface="Lucida Grande" charset="0"/>
                <a:ea typeface="Lucida Grande" charset="0"/>
                <a:cs typeface="Lucida Grande" charset="0"/>
              </a:rPr>
              <a:t>Tstar</a:t>
            </a:r>
            <a:r>
              <a:rPr lang="en-US" sz="1200" dirty="0">
                <a:latin typeface="Lucida Grande" charset="0"/>
                <a:ea typeface="Lucida Grande" charset="0"/>
                <a:cs typeface="Lucida Grande" charset="0"/>
              </a:rPr>
              <a:t> project will be loaded in a new window. </a:t>
            </a:r>
          </a:p>
          <a:p>
            <a:pPr marL="171454" indent="-171454">
              <a:lnSpc>
                <a:spcPct val="150000"/>
              </a:lnSpc>
              <a:buFont typeface="Arial" charset="0"/>
              <a:buChar char="•"/>
            </a:pPr>
            <a:endParaRPr lang="en-US" sz="1200" dirty="0">
              <a:latin typeface="Lucida Grande" charset="0"/>
              <a:ea typeface="Lucida Grande" charset="0"/>
              <a:cs typeface="Lucida Grande" charset="0"/>
            </a:endParaRPr>
          </a:p>
          <a:p>
            <a:pPr>
              <a:lnSpc>
                <a:spcPct val="150000"/>
              </a:lnSpc>
            </a:pPr>
            <a:r>
              <a:rPr lang="en-US" sz="1200" dirty="0">
                <a:latin typeface="Lucida Grande" charset="0"/>
                <a:ea typeface="Lucida Grande" charset="0"/>
                <a:cs typeface="Lucida Grande" charset="0"/>
              </a:rPr>
              <a:t>You will see five spectra, displayed as: </a:t>
            </a:r>
          </a:p>
          <a:p>
            <a:pPr lvl="1">
              <a:lnSpc>
                <a:spcPct val="150000"/>
              </a:lnSpc>
            </a:pPr>
            <a:r>
              <a:rPr lang="en-US" sz="1200" i="1" dirty="0" err="1">
                <a:latin typeface="Lucida Grande" charset="0"/>
                <a:ea typeface="Lucida Grande" charset="0"/>
                <a:cs typeface="Lucida Grande" charset="0"/>
              </a:rPr>
              <a:t>Tstar</a:t>
            </a:r>
            <a:r>
              <a:rPr lang="en-US" sz="1200" i="1" dirty="0">
                <a:latin typeface="Lucida Grande" charset="0"/>
                <a:ea typeface="Lucida Grande" charset="0"/>
                <a:cs typeface="Lucida Grande" charset="0"/>
              </a:rPr>
              <a:t>-free</a:t>
            </a:r>
            <a:r>
              <a:rPr lang="en-US" sz="1200" dirty="0">
                <a:latin typeface="Lucida Grande" charset="0"/>
                <a:ea typeface="Lucida Grande" charset="0"/>
                <a:cs typeface="Lucida Grande" charset="0"/>
              </a:rPr>
              <a:t> </a:t>
            </a:r>
            <a:r>
              <a:rPr lang="en-GB" sz="1200" dirty="0">
                <a:latin typeface="Lucida Grande" charset="0"/>
                <a:ea typeface="Lucida Grande" charset="0"/>
                <a:cs typeface="Lucida Grande" charset="0"/>
              </a:rPr>
              <a:t>(red)</a:t>
            </a:r>
            <a:endParaRPr lang="en-US" sz="1200" dirty="0">
              <a:latin typeface="Lucida Grande" charset="0"/>
              <a:ea typeface="Lucida Grande" charset="0"/>
              <a:cs typeface="Lucida Grande" charset="0"/>
            </a:endParaRPr>
          </a:p>
          <a:p>
            <a:pPr lvl="1">
              <a:lnSpc>
                <a:spcPct val="150000"/>
              </a:lnSpc>
            </a:pPr>
            <a:r>
              <a:rPr lang="en-US" sz="1200" i="1" dirty="0">
                <a:latin typeface="Lucida Grande" charset="0"/>
                <a:ea typeface="Lucida Grande" charset="0"/>
                <a:cs typeface="Lucida Grande" charset="0"/>
              </a:rPr>
              <a:t>Tstar-0:50eq</a:t>
            </a:r>
            <a:r>
              <a:rPr lang="en-US" sz="1200" dirty="0">
                <a:latin typeface="Lucida Grande" charset="0"/>
                <a:ea typeface="Lucida Grande" charset="0"/>
                <a:cs typeface="Lucida Grande" charset="0"/>
              </a:rPr>
              <a:t> </a:t>
            </a:r>
            <a:r>
              <a:rPr lang="en-GB" sz="1200" dirty="0">
                <a:latin typeface="Lucida Grande" charset="0"/>
                <a:ea typeface="Lucida Grande" charset="0"/>
                <a:cs typeface="Lucida Grande" charset="0"/>
              </a:rPr>
              <a:t>(orange)</a:t>
            </a:r>
          </a:p>
          <a:p>
            <a:pPr lvl="1">
              <a:lnSpc>
                <a:spcPct val="150000"/>
              </a:lnSpc>
            </a:pPr>
            <a:r>
              <a:rPr lang="en-US" sz="1200" i="1" dirty="0">
                <a:latin typeface="Lucida Grande" charset="0"/>
                <a:ea typeface="Lucida Grande" charset="0"/>
                <a:cs typeface="Lucida Grande" charset="0"/>
              </a:rPr>
              <a:t>Tstar-1:00eq</a:t>
            </a:r>
            <a:r>
              <a:rPr lang="en-US" sz="1200" dirty="0">
                <a:latin typeface="Lucida Grande" charset="0"/>
                <a:ea typeface="Lucida Grande" charset="0"/>
                <a:cs typeface="Lucida Grande" charset="0"/>
              </a:rPr>
              <a:t> </a:t>
            </a:r>
            <a:r>
              <a:rPr lang="en-GB" sz="1200" dirty="0">
                <a:latin typeface="Lucida Grande" charset="0"/>
                <a:ea typeface="Lucida Grande" charset="0"/>
                <a:cs typeface="Lucida Grande" charset="0"/>
              </a:rPr>
              <a:t>(green)</a:t>
            </a:r>
            <a:endParaRPr lang="en-US" sz="1200" dirty="0">
              <a:latin typeface="Lucida Grande" charset="0"/>
              <a:ea typeface="Lucida Grande" charset="0"/>
              <a:cs typeface="Lucida Grande" charset="0"/>
            </a:endParaRPr>
          </a:p>
          <a:p>
            <a:pPr lvl="1">
              <a:lnSpc>
                <a:spcPct val="150000"/>
              </a:lnSpc>
            </a:pPr>
            <a:r>
              <a:rPr lang="en-US" sz="1200" i="1" dirty="0">
                <a:latin typeface="Lucida Grande" charset="0"/>
                <a:ea typeface="Lucida Grande" charset="0"/>
                <a:cs typeface="Lucida Grande" charset="0"/>
              </a:rPr>
              <a:t>Tstar-1:50eq</a:t>
            </a:r>
            <a:r>
              <a:rPr lang="en-US" sz="1200" dirty="0">
                <a:latin typeface="Lucida Grande" charset="0"/>
                <a:ea typeface="Lucida Grande" charset="0"/>
                <a:cs typeface="Lucida Grande" charset="0"/>
              </a:rPr>
              <a:t> </a:t>
            </a:r>
            <a:r>
              <a:rPr lang="en-GB" sz="1200" dirty="0">
                <a:latin typeface="Lucida Grande" charset="0"/>
                <a:ea typeface="Lucida Grande" charset="0"/>
                <a:cs typeface="Lucida Grande" charset="0"/>
              </a:rPr>
              <a:t>(blue)</a:t>
            </a:r>
            <a:endParaRPr lang="en-US" sz="1200" dirty="0">
              <a:latin typeface="Lucida Grande" charset="0"/>
              <a:ea typeface="Lucida Grande" charset="0"/>
              <a:cs typeface="Lucida Grande" charset="0"/>
            </a:endParaRPr>
          </a:p>
          <a:p>
            <a:pPr lvl="1">
              <a:lnSpc>
                <a:spcPct val="150000"/>
              </a:lnSpc>
            </a:pPr>
            <a:r>
              <a:rPr lang="en-US" sz="1200" i="1" dirty="0">
                <a:latin typeface="Lucida Grande" charset="0"/>
                <a:ea typeface="Lucida Grande" charset="0"/>
                <a:cs typeface="Lucida Grande" charset="0"/>
              </a:rPr>
              <a:t>Tstar-2:00eq</a:t>
            </a:r>
            <a:r>
              <a:rPr lang="en-US" sz="1200" dirty="0">
                <a:latin typeface="Lucida Grande" charset="0"/>
                <a:ea typeface="Lucida Grande" charset="0"/>
                <a:cs typeface="Lucida Grande" charset="0"/>
              </a:rPr>
              <a:t> </a:t>
            </a:r>
            <a:r>
              <a:rPr lang="en-GB" sz="1200" dirty="0">
                <a:latin typeface="Lucida Grande" charset="0"/>
                <a:ea typeface="Lucida Grande" charset="0"/>
                <a:cs typeface="Lucida Grande" charset="0"/>
              </a:rPr>
              <a:t>(black)</a:t>
            </a:r>
            <a:br>
              <a:rPr lang="en-US" sz="1200" dirty="0">
                <a:latin typeface="Lucida Grande" charset="0"/>
                <a:ea typeface="Lucida Grande" charset="0"/>
                <a:cs typeface="Lucida Grande" charset="0"/>
              </a:rPr>
            </a:br>
            <a:endParaRPr lang="en-US" sz="1200" dirty="0">
              <a:latin typeface="Lucida Grande" charset="0"/>
              <a:ea typeface="Lucida Grande" charset="0"/>
              <a:cs typeface="Lucida Grande" charset="0"/>
            </a:endParaRPr>
          </a:p>
        </p:txBody>
      </p:sp>
      <p:grpSp>
        <p:nvGrpSpPr>
          <p:cNvPr id="4" name="Group 3"/>
          <p:cNvGrpSpPr/>
          <p:nvPr/>
        </p:nvGrpSpPr>
        <p:grpSpPr>
          <a:xfrm>
            <a:off x="422675" y="2966448"/>
            <a:ext cx="6056503" cy="2536680"/>
            <a:chOff x="225026" y="1736032"/>
            <a:chExt cx="6056503" cy="253668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026" y="1736032"/>
              <a:ext cx="6056503" cy="2536680"/>
            </a:xfrm>
            <a:prstGeom prst="rect">
              <a:avLst/>
            </a:prstGeom>
          </p:spPr>
        </p:pic>
        <p:sp>
          <p:nvSpPr>
            <p:cNvPr id="14" name="Down Arrow 13"/>
            <p:cNvSpPr/>
            <p:nvPr/>
          </p:nvSpPr>
          <p:spPr>
            <a:xfrm rot="4990052" flipH="1">
              <a:off x="3525845" y="1880006"/>
              <a:ext cx="415300" cy="1652069"/>
            </a:xfrm>
            <a:prstGeom prst="downArrow">
              <a:avLst>
                <a:gd name="adj1" fmla="val 37845"/>
                <a:gd name="adj2" fmla="val 50000"/>
              </a:avLst>
            </a:prstGeom>
            <a:solidFill>
              <a:srgbClr val="03B9FF"/>
            </a:solidFill>
            <a:ln>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dirty="0"/>
            </a:p>
          </p:txBody>
        </p:sp>
        <p:sp>
          <p:nvSpPr>
            <p:cNvPr id="15" name="Rectangle 14"/>
            <p:cNvSpPr/>
            <p:nvPr/>
          </p:nvSpPr>
          <p:spPr>
            <a:xfrm>
              <a:off x="4578368" y="2401594"/>
              <a:ext cx="1176390" cy="351545"/>
            </a:xfrm>
            <a:prstGeom prst="rect">
              <a:avLst/>
            </a:prstGeom>
            <a:noFill/>
            <a:ln w="38100">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pSp>
      <p:sp>
        <p:nvSpPr>
          <p:cNvPr id="2" name="Slide Number Placeholder 1"/>
          <p:cNvSpPr>
            <a:spLocks noGrp="1"/>
          </p:cNvSpPr>
          <p:nvPr>
            <p:ph type="sldNum" sz="quarter" idx="12"/>
          </p:nvPr>
        </p:nvSpPr>
        <p:spPr/>
        <p:txBody>
          <a:bodyPr/>
          <a:lstStyle/>
          <a:p>
            <a:fld id="{EAB789F6-3BD3-1645-B8E5-7AE28DC0F5BB}" type="slidenum">
              <a:rPr lang="en-US" smtClean="0"/>
              <a:t>3</a:t>
            </a:fld>
            <a:endParaRPr lang="en-US"/>
          </a:p>
        </p:txBody>
      </p:sp>
    </p:spTree>
    <p:extLst>
      <p:ext uri="{BB962C8B-B14F-4D97-AF65-F5344CB8AC3E}">
        <p14:creationId xmlns:p14="http://schemas.microsoft.com/office/powerpoint/2010/main" val="1842922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3"/>
            <a:ext cx="6858000" cy="42106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
        <p:nvSpPr>
          <p:cNvPr id="10" name="Rectangle 9"/>
          <p:cNvSpPr/>
          <p:nvPr/>
        </p:nvSpPr>
        <p:spPr>
          <a:xfrm>
            <a:off x="2378875" y="179276"/>
            <a:ext cx="2100254" cy="461665"/>
          </a:xfrm>
          <a:prstGeom prst="rect">
            <a:avLst/>
          </a:prstGeom>
        </p:spPr>
        <p:txBody>
          <a:bodyPr wrap="none">
            <a:spAutoFit/>
          </a:bodyPr>
          <a:lstStyle/>
          <a:p>
            <a:pPr algn="ctr"/>
            <a:r>
              <a:rPr lang="en-GB" sz="2400">
                <a:latin typeface="Lucida Grande" charset="0"/>
                <a:ea typeface="ＭＳ 明朝" charset="-128"/>
              </a:rPr>
              <a:t>Open Project</a:t>
            </a:r>
            <a:endParaRPr lang="en-US" sz="1801" dirty="0"/>
          </a:p>
        </p:txBody>
      </p:sp>
      <p:sp>
        <p:nvSpPr>
          <p:cNvPr id="19" name="Rectangle 18"/>
          <p:cNvSpPr/>
          <p:nvPr/>
        </p:nvSpPr>
        <p:spPr>
          <a:xfrm>
            <a:off x="321542" y="5041901"/>
            <a:ext cx="6214918" cy="7294305"/>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Getting started, basic operations</a:t>
            </a:r>
          </a:p>
          <a:p>
            <a:pPr>
              <a:lnSpc>
                <a:spcPct val="150000"/>
              </a:lnSpc>
            </a:pPr>
            <a:endParaRPr lang="en-US" sz="500" dirty="0">
              <a:latin typeface="Lucida Grande" charset="0"/>
              <a:ea typeface="Lucida Grande" charset="0"/>
              <a:cs typeface="Lucida Grande" charset="0"/>
            </a:endParaRPr>
          </a:p>
          <a:p>
            <a:pPr>
              <a:lnSpc>
                <a:spcPct val="150000"/>
              </a:lnSpc>
            </a:pPr>
            <a:r>
              <a:rPr lang="en-US" sz="1200" b="1" dirty="0">
                <a:latin typeface="Lucida Grande" charset="0"/>
                <a:ea typeface="Lucida Grande" charset="0"/>
                <a:cs typeface="Lucida Grande" charset="0"/>
              </a:rPr>
              <a:t>Sidebar </a:t>
            </a:r>
          </a:p>
          <a:p>
            <a:pPr lvl="1" algn="just">
              <a:lnSpc>
                <a:spcPct val="150000"/>
              </a:lnSpc>
            </a:pPr>
            <a:r>
              <a:rPr lang="en-US" sz="1200" dirty="0">
                <a:latin typeface="Lucida Grande" charset="0"/>
                <a:ea typeface="Lucida Grande" charset="0"/>
                <a:cs typeface="Lucida Grande" charset="0"/>
              </a:rPr>
              <a:t>All spectra and peak lists are located in sidebar. Double click on an item will open the properties popup. </a:t>
            </a:r>
          </a:p>
          <a:p>
            <a:pPr lvl="1" algn="just">
              <a:lnSpc>
                <a:spcPct val="150000"/>
              </a:lnSpc>
            </a:pPr>
            <a:endParaRPr lang="en-US" sz="1200" dirty="0">
              <a:latin typeface="Lucida Grande" charset="0"/>
              <a:ea typeface="Lucida Grande" charset="0"/>
              <a:cs typeface="Lucida Grande" charset="0"/>
            </a:endParaRPr>
          </a:p>
          <a:p>
            <a:pPr>
              <a:lnSpc>
                <a:spcPct val="150000"/>
              </a:lnSpc>
            </a:pPr>
            <a:r>
              <a:rPr lang="en-US" sz="1200" b="1" dirty="0">
                <a:latin typeface="Lucida Grande" charset="0"/>
                <a:ea typeface="Lucida Grande" charset="0"/>
                <a:cs typeface="Lucida Grande" charset="0"/>
              </a:rPr>
              <a:t>Display</a:t>
            </a:r>
          </a:p>
          <a:p>
            <a:pPr lvl="1" algn="just">
              <a:lnSpc>
                <a:spcPct val="150000"/>
              </a:lnSpc>
            </a:pPr>
            <a:r>
              <a:rPr lang="en-US" sz="1200" dirty="0">
                <a:latin typeface="Lucida Grande" charset="0"/>
                <a:ea typeface="Lucida Grande" charset="0"/>
                <a:cs typeface="Lucida Grande" charset="0"/>
              </a:rPr>
              <a:t>A display can contain multiple overlaid spectra. To show/hide a single spectrum, click on its toolbar button. See next page.</a:t>
            </a:r>
          </a:p>
          <a:p>
            <a:pPr lvl="1" algn="just">
              <a:lnSpc>
                <a:spcPct val="150000"/>
              </a:lnSpc>
            </a:pPr>
            <a:r>
              <a:rPr lang="en-US" sz="1200" dirty="0">
                <a:latin typeface="Lucida Grande" charset="0"/>
                <a:ea typeface="Lucida Grande" charset="0"/>
                <a:cs typeface="Lucida Grande" charset="0"/>
              </a:rPr>
              <a:t>If you close a display. You can open a new one from </a:t>
            </a:r>
            <a:r>
              <a:rPr lang="en-GB" sz="1200" dirty="0">
                <a:latin typeface="Lucida Grande" charset="0"/>
                <a:ea typeface="Lucida Grande" charset="0"/>
                <a:cs typeface="Lucida Grande" charset="0"/>
              </a:rPr>
              <a:t>main menu </a:t>
            </a:r>
            <a:r>
              <a:rPr lang="en-GB" sz="1200" i="1" dirty="0">
                <a:latin typeface="Lucida Grande" charset="0"/>
                <a:ea typeface="Lucida Grande" charset="0"/>
                <a:cs typeface="Lucida Grande" charset="0"/>
              </a:rPr>
              <a:t>-&gt;</a:t>
            </a:r>
            <a:r>
              <a:rPr lang="en-GB" sz="1200" dirty="0">
                <a:latin typeface="Lucida Grande" charset="0"/>
                <a:ea typeface="Lucida Grande" charset="0"/>
                <a:cs typeface="Lucida Grande" charset="0"/>
              </a:rPr>
              <a:t> </a:t>
            </a:r>
            <a:r>
              <a:rPr lang="en-GB" sz="1200" i="1" dirty="0">
                <a:latin typeface="Lucida Grande" charset="0"/>
                <a:ea typeface="Lucida Grande" charset="0"/>
                <a:cs typeface="Lucida Grande" charset="0"/>
              </a:rPr>
              <a:t>view -&gt; New Blank Display. </a:t>
            </a:r>
            <a:r>
              <a:rPr lang="en-GB" sz="1200" dirty="0">
                <a:latin typeface="Lucida Grande" charset="0"/>
                <a:ea typeface="Lucida Grande" charset="0"/>
                <a:cs typeface="Lucida Grande" charset="0"/>
              </a:rPr>
              <a:t>Drag and drop into it the spectra from sidebar.</a:t>
            </a:r>
            <a:r>
              <a:rPr lang="en-US" sz="1200" dirty="0">
                <a:latin typeface="Lucida Grande" charset="0"/>
                <a:ea typeface="Lucida Grande" charset="0"/>
                <a:cs typeface="Lucida Grande" charset="0"/>
              </a:rPr>
              <a:t>	</a:t>
            </a:r>
          </a:p>
          <a:p>
            <a:pPr>
              <a:lnSpc>
                <a:spcPct val="150000"/>
              </a:lnSpc>
            </a:pPr>
            <a:r>
              <a:rPr lang="en-US" sz="1200" b="1" dirty="0">
                <a:latin typeface="Lucida Grande" charset="0"/>
                <a:ea typeface="Lucida Grande" charset="0"/>
                <a:cs typeface="Lucida Grande" charset="0"/>
              </a:rPr>
              <a:t>Mouse</a:t>
            </a:r>
          </a:p>
          <a:p>
            <a:pPr marL="628650" lvl="1" indent="-171450">
              <a:lnSpc>
                <a:spcPct val="150000"/>
              </a:lnSpc>
              <a:buFont typeface="Arial" charset="0"/>
              <a:buChar char="•"/>
            </a:pPr>
            <a:r>
              <a:rPr lang="en-US" sz="1200" dirty="0">
                <a:latin typeface="Lucida Grande" charset="0"/>
                <a:ea typeface="Lucida Grande" charset="0"/>
                <a:cs typeface="Lucida Grande" charset="0"/>
              </a:rPr>
              <a:t>Pan   	-&gt;    Left Click and drag in display </a:t>
            </a:r>
          </a:p>
          <a:p>
            <a:pPr marL="628650" lvl="1" indent="-171450">
              <a:lnSpc>
                <a:spcPct val="150000"/>
              </a:lnSpc>
              <a:buFont typeface="Arial" charset="0"/>
              <a:buChar char="•"/>
            </a:pPr>
            <a:r>
              <a:rPr lang="en-US" sz="1200" dirty="0">
                <a:latin typeface="Lucida Grande" charset="0"/>
                <a:ea typeface="Lucida Grande" charset="0"/>
                <a:cs typeface="Lucida Grande" charset="0"/>
              </a:rPr>
              <a:t>Zoom in/out      -&gt;    Scroll wheel in display </a:t>
            </a:r>
          </a:p>
          <a:p>
            <a:pPr marL="628650" lvl="1" indent="-171450">
              <a:lnSpc>
                <a:spcPct val="150000"/>
              </a:lnSpc>
              <a:buFont typeface="Arial" charset="0"/>
              <a:buChar char="•"/>
            </a:pPr>
            <a:r>
              <a:rPr lang="en-US" sz="1200" dirty="0">
                <a:latin typeface="Lucida Grande" charset="0"/>
                <a:ea typeface="Lucida Grande" charset="0"/>
                <a:cs typeface="Lucida Grande" charset="0"/>
              </a:rPr>
              <a:t>Context menu	-&gt;    Right click</a:t>
            </a:r>
          </a:p>
          <a:p>
            <a:pPr marL="628650" lvl="1" indent="-171450">
              <a:lnSpc>
                <a:spcPct val="150000"/>
              </a:lnSpc>
              <a:buFont typeface="Arial" charset="0"/>
              <a:buChar char="•"/>
            </a:pPr>
            <a:r>
              <a:rPr lang="en-US" sz="1200" dirty="0">
                <a:latin typeface="Lucida Grande" charset="0"/>
                <a:ea typeface="Lucida Grande" charset="0"/>
                <a:cs typeface="Lucida Grande" charset="0"/>
              </a:rPr>
              <a:t>Select a peak 	-&gt;    Left click on a peak symbol “X”</a:t>
            </a:r>
          </a:p>
          <a:p>
            <a:pPr marL="628650" lvl="1" indent="-171450">
              <a:lnSpc>
                <a:spcPct val="150000"/>
              </a:lnSpc>
              <a:buFont typeface="Arial" charset="0"/>
              <a:buChar char="•"/>
            </a:pPr>
            <a:r>
              <a:rPr lang="en-US" sz="1200" dirty="0">
                <a:latin typeface="Lucida Grande" charset="0"/>
                <a:ea typeface="Lucida Grande" charset="0"/>
                <a:cs typeface="Lucida Grande" charset="0"/>
              </a:rPr>
              <a:t>Move a peak 	-&gt;    select first then hold Middle and drag</a:t>
            </a:r>
            <a:br>
              <a:rPr lang="en-US" sz="1200" dirty="0">
                <a:latin typeface="Lucida Grande" charset="0"/>
                <a:ea typeface="Lucida Grande" charset="0"/>
                <a:cs typeface="Lucida Grande" charset="0"/>
              </a:rPr>
            </a:br>
            <a:endParaRPr lang="en-US" sz="900" dirty="0">
              <a:latin typeface="Lucida Grande" charset="0"/>
              <a:ea typeface="Lucida Grande" charset="0"/>
              <a:cs typeface="Lucida Grande" charset="0"/>
            </a:endParaRPr>
          </a:p>
          <a:p>
            <a:pPr>
              <a:lnSpc>
                <a:spcPct val="150000"/>
              </a:lnSpc>
            </a:pPr>
            <a:r>
              <a:rPr lang="en-US" sz="1200" b="1" dirty="0">
                <a:latin typeface="Lucida Grande" charset="0"/>
                <a:ea typeface="Lucida Grande" charset="0"/>
                <a:cs typeface="Lucida Grande" charset="0"/>
              </a:rPr>
              <a:t>Shortcuts</a:t>
            </a:r>
          </a:p>
          <a:p>
            <a:pPr lvl="1" algn="just">
              <a:lnSpc>
                <a:spcPct val="150000"/>
              </a:lnSpc>
            </a:pPr>
            <a:r>
              <a:rPr lang="en-US" sz="1200" dirty="0">
                <a:latin typeface="Lucida Grande" charset="0"/>
                <a:ea typeface="Lucida Grande" charset="0"/>
                <a:cs typeface="Lucida Grande" charset="0"/>
              </a:rPr>
              <a:t>The program uses several shortcuts, example “CL” for copying a peak list. You will need to  press the first letter on your keyboard e.g. “C”, followed by the second letter, e.g. “L” . </a:t>
            </a:r>
          </a:p>
          <a:p>
            <a:pPr>
              <a:lnSpc>
                <a:spcPct val="150000"/>
              </a:lnSpc>
            </a:pPr>
            <a:endParaRPr lang="en-US" sz="1200" dirty="0">
              <a:latin typeface="Lucida Grande" charset="0"/>
              <a:ea typeface="Lucida Grande" charset="0"/>
              <a:cs typeface="Lucida Grande" charset="0"/>
            </a:endParaRPr>
          </a:p>
          <a:p>
            <a:pPr>
              <a:lnSpc>
                <a:spcPct val="150000"/>
              </a:lnSpc>
            </a:pPr>
            <a:r>
              <a:rPr lang="en-US" sz="1200" dirty="0">
                <a:latin typeface="Lucida Grande" charset="0"/>
                <a:ea typeface="Lucida Grande" charset="0"/>
                <a:cs typeface="Lucida Grande" charset="0"/>
              </a:rPr>
              <a:t>Fore more commands and operations: </a:t>
            </a:r>
            <a:br>
              <a:rPr lang="en-US" sz="1200" dirty="0">
                <a:latin typeface="Lucida Grande" charset="0"/>
                <a:ea typeface="Lucida Grande" charset="0"/>
                <a:cs typeface="Lucida Grande" charset="0"/>
              </a:rPr>
            </a:br>
            <a:r>
              <a:rPr lang="en-GB" sz="1200" dirty="0">
                <a:latin typeface="Lucida Grande" charset="0"/>
                <a:ea typeface="Lucida Grande" charset="0"/>
                <a:cs typeface="Lucida Grande" charset="0"/>
              </a:rPr>
              <a:t> main menu </a:t>
            </a:r>
            <a:r>
              <a:rPr lang="en-GB" sz="1200" i="1" dirty="0">
                <a:latin typeface="Lucida Grande" charset="0"/>
                <a:ea typeface="Lucida Grande" charset="0"/>
                <a:cs typeface="Lucida Grande" charset="0"/>
              </a:rPr>
              <a:t>-&gt;</a:t>
            </a:r>
            <a:r>
              <a:rPr lang="en-GB" sz="1200" dirty="0">
                <a:latin typeface="Lucida Grande" charset="0"/>
                <a:ea typeface="Lucida Grande" charset="0"/>
                <a:cs typeface="Lucida Grande" charset="0"/>
              </a:rPr>
              <a:t> </a:t>
            </a:r>
            <a:r>
              <a:rPr lang="en-GB" sz="1200" i="1" dirty="0">
                <a:latin typeface="Lucida Grande" charset="0"/>
                <a:ea typeface="Lucida Grande" charset="0"/>
                <a:cs typeface="Lucida Grande" charset="0"/>
              </a:rPr>
              <a:t>help -&gt; Tutorial (Beginners) or Show Shortcuts</a:t>
            </a:r>
            <a:endParaRPr lang="en-GB" sz="1200" dirty="0">
              <a:latin typeface="Lucida Grande" charset="0"/>
              <a:ea typeface="Lucida Grande" charset="0"/>
              <a:cs typeface="Lucida Grande"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964" y="1039517"/>
            <a:ext cx="4608082" cy="3862411"/>
          </a:xfrm>
          <a:prstGeom prst="rect">
            <a:avLst/>
          </a:prstGeom>
        </p:spPr>
      </p:pic>
      <p:sp>
        <p:nvSpPr>
          <p:cNvPr id="2" name="Slide Number Placeholder 1"/>
          <p:cNvSpPr>
            <a:spLocks noGrp="1"/>
          </p:cNvSpPr>
          <p:nvPr>
            <p:ph type="sldNum" sz="quarter" idx="12"/>
          </p:nvPr>
        </p:nvSpPr>
        <p:spPr/>
        <p:txBody>
          <a:bodyPr/>
          <a:lstStyle/>
          <a:p>
            <a:fld id="{EAB789F6-3BD3-1645-B8E5-7AE28DC0F5BB}" type="slidenum">
              <a:rPr lang="en-US" smtClean="0"/>
              <a:t>4</a:t>
            </a:fld>
            <a:endParaRPr lang="en-US"/>
          </a:p>
        </p:txBody>
      </p:sp>
    </p:spTree>
    <p:extLst>
      <p:ext uri="{BB962C8B-B14F-4D97-AF65-F5344CB8AC3E}">
        <p14:creationId xmlns:p14="http://schemas.microsoft.com/office/powerpoint/2010/main" val="887536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7033" y="792362"/>
            <a:ext cx="6858000" cy="503384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
        <p:nvSpPr>
          <p:cNvPr id="10" name="Rectangle 9"/>
          <p:cNvSpPr/>
          <p:nvPr/>
        </p:nvSpPr>
        <p:spPr>
          <a:xfrm>
            <a:off x="2378875" y="179276"/>
            <a:ext cx="2100254" cy="461665"/>
          </a:xfrm>
          <a:prstGeom prst="rect">
            <a:avLst/>
          </a:prstGeom>
        </p:spPr>
        <p:txBody>
          <a:bodyPr wrap="none">
            <a:spAutoFit/>
          </a:bodyPr>
          <a:lstStyle/>
          <a:p>
            <a:pPr algn="ctr"/>
            <a:r>
              <a:rPr lang="en-GB" sz="2400">
                <a:latin typeface="Lucida Grande" charset="0"/>
                <a:ea typeface="ＭＳ 明朝" charset="-128"/>
              </a:rPr>
              <a:t>Open Project</a:t>
            </a:r>
            <a:endParaRPr lang="en-US" sz="1801" dirty="0"/>
          </a:p>
        </p:txBody>
      </p:sp>
      <p:sp>
        <p:nvSpPr>
          <p:cNvPr id="11" name="Rectangle 10"/>
          <p:cNvSpPr/>
          <p:nvPr/>
        </p:nvSpPr>
        <p:spPr>
          <a:xfrm>
            <a:off x="-7028" y="5968300"/>
            <a:ext cx="592646" cy="461665"/>
          </a:xfrm>
          <a:prstGeom prst="rect">
            <a:avLst/>
          </a:prstGeom>
        </p:spPr>
        <p:txBody>
          <a:bodyPr wrap="square">
            <a:spAutoFit/>
          </a:bodyPr>
          <a:lstStyle/>
          <a:p>
            <a:pPr algn="ctr"/>
            <a:r>
              <a:rPr lang="en-GB" sz="2400" dirty="0">
                <a:latin typeface="Lucida Grande" charset="0"/>
                <a:ea typeface="ＭＳ 明朝" charset="-128"/>
              </a:rPr>
              <a:t>1</a:t>
            </a:r>
            <a:r>
              <a:rPr lang="en-GB" sz="1401" dirty="0">
                <a:latin typeface="Lucida Grande" charset="0"/>
                <a:ea typeface="ＭＳ 明朝" charset="-128"/>
              </a:rPr>
              <a:t>B</a:t>
            </a:r>
            <a:endParaRPr lang="en-US" sz="1801" dirty="0"/>
          </a:p>
        </p:txBody>
      </p:sp>
      <p:sp>
        <p:nvSpPr>
          <p:cNvPr id="12" name="Rectangle 11"/>
          <p:cNvSpPr/>
          <p:nvPr/>
        </p:nvSpPr>
        <p:spPr>
          <a:xfrm>
            <a:off x="575999" y="5999237"/>
            <a:ext cx="6053401" cy="1754326"/>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Toggle off all spectra apart from Tstar-2:00eq on the toolbar. </a:t>
            </a:r>
            <a:br>
              <a:rPr lang="en-US" sz="1200" b="1" dirty="0">
                <a:latin typeface="Lucida Grande" charset="0"/>
                <a:ea typeface="Lucida Grande" charset="0"/>
                <a:cs typeface="Lucida Grande" charset="0"/>
              </a:rPr>
            </a:br>
            <a:endParaRPr lang="en-US" sz="1200" dirty="0">
              <a:latin typeface="Lucida Grande" charset="0"/>
              <a:ea typeface="Lucida Grande" charset="0"/>
              <a:cs typeface="Lucida Grande" charset="0"/>
            </a:endParaRPr>
          </a:p>
          <a:p>
            <a:pPr marL="171454" indent="-171454">
              <a:lnSpc>
                <a:spcPct val="150000"/>
              </a:lnSpc>
              <a:buFont typeface="Arial" charset="0"/>
              <a:buChar char="•"/>
            </a:pPr>
            <a:r>
              <a:rPr lang="en-US" sz="1200" dirty="0">
                <a:latin typeface="Lucida Grande" charset="0"/>
                <a:ea typeface="Lucida Grande" charset="0"/>
                <a:cs typeface="Lucida Grande" charset="0"/>
              </a:rPr>
              <a:t>Click on the toolbar button of the first four spectra</a:t>
            </a:r>
            <a:r>
              <a:rPr lang="en-US" sz="1200" dirty="0">
                <a:latin typeface="Lucida Grande" charset="0"/>
                <a:ea typeface="Lucida Grande" charset="0"/>
                <a:cs typeface="Lucida Grande" charset="0"/>
                <a:sym typeface="Wingdings"/>
              </a:rPr>
              <a:t> (</a:t>
            </a:r>
            <a:r>
              <a:rPr lang="en-US" sz="1200" i="1" dirty="0">
                <a:latin typeface="Lucida Grande" charset="0"/>
                <a:ea typeface="Lucida Grande" charset="0"/>
                <a:cs typeface="Lucida Grande" charset="0"/>
                <a:sym typeface="Wingdings"/>
              </a:rPr>
              <a:t>a, b, c, d</a:t>
            </a:r>
            <a:r>
              <a:rPr lang="en-US" sz="1200" dirty="0">
                <a:latin typeface="Lucida Grande" charset="0"/>
                <a:ea typeface="Lucida Grande" charset="0"/>
                <a:cs typeface="Lucida Grande" charset="0"/>
                <a:sym typeface="Wingdings"/>
              </a:rPr>
              <a:t>).</a:t>
            </a:r>
            <a:br>
              <a:rPr lang="en-US" sz="1200" dirty="0">
                <a:latin typeface="Lucida Grande" charset="0"/>
                <a:ea typeface="Lucida Grande" charset="0"/>
                <a:cs typeface="Lucida Grande" charset="0"/>
                <a:sym typeface="Wingdings"/>
              </a:rPr>
            </a:br>
            <a:r>
              <a:rPr lang="en-US" sz="1200" dirty="0">
                <a:latin typeface="Lucida Grande" charset="0"/>
                <a:ea typeface="Lucida Grande" charset="0"/>
                <a:cs typeface="Lucida Grande" charset="0"/>
                <a:sym typeface="Wingdings"/>
              </a:rPr>
              <a:t>The buttons will change </a:t>
            </a:r>
            <a:r>
              <a:rPr lang="en-GB" sz="1200" dirty="0">
                <a:latin typeface="Lucida Grande" charset="0"/>
                <a:ea typeface="Lucida Grande" charset="0"/>
                <a:cs typeface="Lucida Grande" charset="0"/>
                <a:sym typeface="Wingdings"/>
              </a:rPr>
              <a:t>colour</a:t>
            </a:r>
            <a:r>
              <a:rPr lang="en-US" sz="1200" dirty="0">
                <a:latin typeface="Lucida Grande" charset="0"/>
                <a:ea typeface="Lucida Grande" charset="0"/>
                <a:cs typeface="Lucida Grande" charset="0"/>
                <a:sym typeface="Wingdings"/>
              </a:rPr>
              <a:t> from dark orange* (spectrum visible on the display, “toggle On”)  to light yellow* (spectrum hidden on the display, “toggle Off”) </a:t>
            </a:r>
            <a:endParaRPr lang="en-GB" sz="1200" dirty="0">
              <a:latin typeface="Lucida Grande" charset="0"/>
              <a:ea typeface="Lucida Grande" charset="0"/>
              <a:cs typeface="Lucida Grande" charset="0"/>
            </a:endParaRPr>
          </a:p>
        </p:txBody>
      </p:sp>
      <p:sp>
        <p:nvSpPr>
          <p:cNvPr id="18" name="TextBox 17"/>
          <p:cNvSpPr txBox="1"/>
          <p:nvPr/>
        </p:nvSpPr>
        <p:spPr>
          <a:xfrm>
            <a:off x="2753768" y="9144626"/>
            <a:ext cx="3483325" cy="307905"/>
          </a:xfrm>
          <a:prstGeom prst="rect">
            <a:avLst/>
          </a:prstGeom>
          <a:noFill/>
          <a:ln>
            <a:noFill/>
          </a:ln>
        </p:spPr>
        <p:txBody>
          <a:bodyPr wrap="square" rtlCol="0">
            <a:spAutoFit/>
          </a:bodyPr>
          <a:lstStyle/>
          <a:p>
            <a:r>
              <a:rPr lang="en-US" sz="1401" b="1" dirty="0">
                <a:latin typeface="Lucida Grande" charset="0"/>
                <a:ea typeface="Lucida Grande" charset="0"/>
                <a:cs typeface="Lucida Grande" charset="0"/>
              </a:rPr>
              <a:t>1 Click to toggle on the spectra</a:t>
            </a:r>
            <a:endParaRPr lang="en-GB" sz="1401" dirty="0"/>
          </a:p>
        </p:txBody>
      </p:sp>
      <p:sp>
        <p:nvSpPr>
          <p:cNvPr id="17" name="Down Arrow 16"/>
          <p:cNvSpPr/>
          <p:nvPr/>
        </p:nvSpPr>
        <p:spPr>
          <a:xfrm rot="10800000" flipV="1">
            <a:off x="2527626" y="8979974"/>
            <a:ext cx="280850" cy="575365"/>
          </a:xfrm>
          <a:prstGeom prst="downArrow">
            <a:avLst>
              <a:gd name="adj1" fmla="val 37845"/>
              <a:gd name="adj2" fmla="val 50000"/>
            </a:avLst>
          </a:prstGeom>
          <a:solidFill>
            <a:srgbClr val="03B9FF"/>
          </a:solidFill>
          <a:ln>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0" name="Left Brace 19"/>
          <p:cNvSpPr/>
          <p:nvPr/>
        </p:nvSpPr>
        <p:spPr>
          <a:xfrm rot="16200000">
            <a:off x="2515228" y="6999873"/>
            <a:ext cx="305649" cy="3983856"/>
          </a:xfrm>
          <a:prstGeom prst="leftBrace">
            <a:avLst/>
          </a:prstGeom>
          <a:noFill/>
          <a:ln w="28575">
            <a:solidFill>
              <a:srgbClr val="03B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801"/>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220" y="1079365"/>
            <a:ext cx="5166687" cy="4330623"/>
          </a:xfrm>
          <a:prstGeom prst="rect">
            <a:avLst/>
          </a:prstGeom>
        </p:spPr>
      </p:pic>
      <p:sp>
        <p:nvSpPr>
          <p:cNvPr id="6" name="Rectangle 5"/>
          <p:cNvSpPr/>
          <p:nvPr/>
        </p:nvSpPr>
        <p:spPr>
          <a:xfrm>
            <a:off x="1475260" y="1222328"/>
            <a:ext cx="1824829" cy="329953"/>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 name="TextBox 7"/>
          <p:cNvSpPr txBox="1"/>
          <p:nvPr/>
        </p:nvSpPr>
        <p:spPr>
          <a:xfrm>
            <a:off x="3922481" y="871118"/>
            <a:ext cx="2299063" cy="307905"/>
          </a:xfrm>
          <a:prstGeom prst="rect">
            <a:avLst/>
          </a:prstGeom>
          <a:solidFill>
            <a:schemeClr val="bg1"/>
          </a:solidFill>
          <a:ln>
            <a:noFill/>
          </a:ln>
        </p:spPr>
        <p:txBody>
          <a:bodyPr wrap="square" rtlCol="0">
            <a:spAutoFit/>
          </a:bodyPr>
          <a:lstStyle/>
          <a:p>
            <a:r>
              <a:rPr lang="en-US" sz="1401" b="1" dirty="0">
                <a:latin typeface="Lucida Grande" charset="0"/>
                <a:ea typeface="Lucida Grande" charset="0"/>
                <a:cs typeface="Lucida Grande" charset="0"/>
              </a:rPr>
              <a:t>Toolbar buttons</a:t>
            </a:r>
            <a:endParaRPr lang="en-GB" sz="1401" dirty="0"/>
          </a:p>
        </p:txBody>
      </p:sp>
      <p:sp>
        <p:nvSpPr>
          <p:cNvPr id="15" name="Down Arrow 14"/>
          <p:cNvSpPr/>
          <p:nvPr/>
        </p:nvSpPr>
        <p:spPr>
          <a:xfrm rot="15231624" flipV="1">
            <a:off x="3419807" y="834145"/>
            <a:ext cx="319308" cy="621785"/>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618" y="8154567"/>
            <a:ext cx="4851400" cy="495300"/>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618" y="9725106"/>
            <a:ext cx="5023448" cy="727078"/>
          </a:xfrm>
          <a:prstGeom prst="rect">
            <a:avLst/>
          </a:prstGeom>
        </p:spPr>
      </p:pic>
      <p:sp>
        <p:nvSpPr>
          <p:cNvPr id="2" name="Slide Number Placeholder 1"/>
          <p:cNvSpPr>
            <a:spLocks noGrp="1"/>
          </p:cNvSpPr>
          <p:nvPr>
            <p:ph type="sldNum" sz="quarter" idx="12"/>
          </p:nvPr>
        </p:nvSpPr>
        <p:spPr/>
        <p:txBody>
          <a:bodyPr/>
          <a:lstStyle/>
          <a:p>
            <a:fld id="{EAB789F6-3BD3-1645-B8E5-7AE28DC0F5BB}" type="slidenum">
              <a:rPr lang="en-US" smtClean="0"/>
              <a:t>5</a:t>
            </a:fld>
            <a:endParaRPr lang="en-US"/>
          </a:p>
        </p:txBody>
      </p:sp>
    </p:spTree>
    <p:extLst>
      <p:ext uri="{BB962C8B-B14F-4D97-AF65-F5344CB8AC3E}">
        <p14:creationId xmlns:p14="http://schemas.microsoft.com/office/powerpoint/2010/main" val="115853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3"/>
            <a:ext cx="6858000" cy="690078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2</a:t>
            </a:r>
            <a:endParaRPr lang="en-US" sz="1801" dirty="0"/>
          </a:p>
        </p:txBody>
      </p:sp>
      <p:sp>
        <p:nvSpPr>
          <p:cNvPr id="10" name="Rectangle 9"/>
          <p:cNvSpPr/>
          <p:nvPr/>
        </p:nvSpPr>
        <p:spPr>
          <a:xfrm>
            <a:off x="2252239" y="179276"/>
            <a:ext cx="2353529" cy="461665"/>
          </a:xfrm>
          <a:prstGeom prst="rect">
            <a:avLst/>
          </a:prstGeom>
        </p:spPr>
        <p:txBody>
          <a:bodyPr wrap="none">
            <a:spAutoFit/>
          </a:bodyPr>
          <a:lstStyle/>
          <a:p>
            <a:pPr algn="ctr"/>
            <a:r>
              <a:rPr lang="en-GB" sz="2400" dirty="0">
                <a:latin typeface="Lucida Grande" charset="0"/>
                <a:ea typeface="ＭＳ 明朝" charset="-128"/>
              </a:rPr>
              <a:t>Copy Peak List</a:t>
            </a:r>
            <a:endParaRPr lang="en-US" sz="1801" dirty="0"/>
          </a:p>
        </p:txBody>
      </p:sp>
      <p:sp>
        <p:nvSpPr>
          <p:cNvPr id="11" name="Rectangle 10"/>
          <p:cNvSpPr/>
          <p:nvPr/>
        </p:nvSpPr>
        <p:spPr>
          <a:xfrm>
            <a:off x="0" y="7922393"/>
            <a:ext cx="632012"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A</a:t>
            </a:r>
            <a:endParaRPr lang="en-US" sz="1801" dirty="0"/>
          </a:p>
        </p:txBody>
      </p:sp>
      <p:sp>
        <p:nvSpPr>
          <p:cNvPr id="12" name="Rectangle 11"/>
          <p:cNvSpPr/>
          <p:nvPr/>
        </p:nvSpPr>
        <p:spPr>
          <a:xfrm>
            <a:off x="477982" y="7922393"/>
            <a:ext cx="6155047" cy="2862322"/>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Drag &amp; drop the peak list tree item “</a:t>
            </a:r>
            <a:r>
              <a:rPr lang="en-US" sz="1200" b="1" dirty="0" err="1">
                <a:latin typeface="Lucida Grande" charset="0"/>
                <a:ea typeface="Lucida Grande" charset="0"/>
                <a:cs typeface="Lucida Grande" charset="0"/>
              </a:rPr>
              <a:t>PL:Tstar-free</a:t>
            </a:r>
            <a:r>
              <a:rPr lang="en-US" sz="1200" b="1" dirty="0">
                <a:latin typeface="Lucida Grande" charset="0"/>
                <a:ea typeface="Lucida Grande" charset="0"/>
                <a:cs typeface="Lucida Grande" charset="0"/>
              </a:rPr>
              <a:t>” into the spectrum display. </a:t>
            </a:r>
          </a:p>
          <a:p>
            <a:pPr marL="171454" indent="-171454">
              <a:lnSpc>
                <a:spcPct val="150000"/>
              </a:lnSpc>
              <a:buFont typeface="Arial" charset="0"/>
              <a:buChar char="•"/>
            </a:pPr>
            <a:r>
              <a:rPr lang="en-US" sz="1200" dirty="0">
                <a:latin typeface="Lucida Grande" charset="0"/>
                <a:ea typeface="Lucida Grande" charset="0"/>
                <a:cs typeface="Lucida Grande" charset="0"/>
              </a:rPr>
              <a:t>On side bar, expand the tree:</a:t>
            </a:r>
          </a:p>
          <a:p>
            <a:pPr marL="628666" lvl="1" indent="-171454">
              <a:lnSpc>
                <a:spcPct val="150000"/>
              </a:lnSpc>
              <a:buFont typeface="ArialUnicodeMS" charset="0"/>
              <a:buChar char="▼"/>
            </a:pPr>
            <a:r>
              <a:rPr lang="en-US" sz="1200" dirty="0" err="1">
                <a:solidFill>
                  <a:srgbClr val="002060"/>
                </a:solidFill>
                <a:latin typeface="Lucida Grande" charset="0"/>
                <a:ea typeface="Lucida Grande" charset="0"/>
                <a:cs typeface="Lucida Grande" charset="0"/>
              </a:rPr>
              <a:t>tStar</a:t>
            </a:r>
            <a:endParaRPr lang="en-US" sz="1200" dirty="0">
              <a:solidFill>
                <a:srgbClr val="002060"/>
              </a:solidFill>
              <a:latin typeface="Lucida Grande" charset="0"/>
              <a:ea typeface="Lucida Grande" charset="0"/>
              <a:cs typeface="Lucida Grande" charset="0"/>
            </a:endParaRPr>
          </a:p>
          <a:p>
            <a:pPr marL="1085877" lvl="2" indent="-171454">
              <a:lnSpc>
                <a:spcPct val="150000"/>
              </a:lnSpc>
              <a:buFont typeface="ArialUnicodeMS" charset="0"/>
              <a:buChar char="▼"/>
            </a:pPr>
            <a:r>
              <a:rPr lang="en-US" sz="1200" dirty="0">
                <a:solidFill>
                  <a:srgbClr val="002060"/>
                </a:solidFill>
                <a:latin typeface="Lucida Grande" charset="0"/>
                <a:ea typeface="Lucida Grande" charset="0"/>
                <a:cs typeface="Lucida Grande" charset="0"/>
              </a:rPr>
              <a:t>Spectra</a:t>
            </a:r>
          </a:p>
          <a:p>
            <a:pPr marL="1543088" lvl="3" indent="-171454">
              <a:lnSpc>
                <a:spcPct val="150000"/>
              </a:lnSpc>
              <a:buFont typeface="ArialUnicodeMS" charset="0"/>
              <a:buChar char="▼"/>
            </a:pPr>
            <a:r>
              <a:rPr lang="en-US" sz="1200" dirty="0" err="1">
                <a:solidFill>
                  <a:srgbClr val="002060"/>
                </a:solidFill>
                <a:latin typeface="Lucida Grande" charset="0"/>
                <a:ea typeface="Lucida Grande" charset="0"/>
                <a:cs typeface="Lucida Grande" charset="0"/>
              </a:rPr>
              <a:t>SP:</a:t>
            </a:r>
            <a:r>
              <a:rPr lang="en-US" sz="1200" dirty="0" err="1">
                <a:latin typeface="Lucida Grande" charset="0"/>
                <a:ea typeface="Lucida Grande" charset="0"/>
                <a:cs typeface="Lucida Grande" charset="0"/>
              </a:rPr>
              <a:t>Tstar-free</a:t>
            </a:r>
            <a:r>
              <a:rPr lang="en-US" sz="1200" dirty="0">
                <a:latin typeface="Lucida Grande" charset="0"/>
                <a:ea typeface="Lucida Grande" charset="0"/>
                <a:cs typeface="Lucida Grande" charset="0"/>
              </a:rPr>
              <a:t> </a:t>
            </a:r>
            <a:br>
              <a:rPr lang="en-US" sz="1200" dirty="0">
                <a:solidFill>
                  <a:srgbClr val="002060"/>
                </a:solidFill>
                <a:latin typeface="Lucida Grande" charset="0"/>
                <a:ea typeface="Lucida Grande" charset="0"/>
                <a:cs typeface="Lucida Grande" charset="0"/>
              </a:rPr>
            </a:br>
            <a:r>
              <a:rPr lang="en-US" sz="1200" dirty="0">
                <a:solidFill>
                  <a:srgbClr val="002060"/>
                </a:solidFill>
                <a:latin typeface="Lucida Grande" charset="0"/>
                <a:ea typeface="Lucida Grande" charset="0"/>
                <a:cs typeface="Lucida Grande" charset="0"/>
              </a:rPr>
              <a:t> PL:</a:t>
            </a:r>
            <a:r>
              <a:rPr lang="en-US" sz="1200" dirty="0">
                <a:latin typeface="Lucida Grande" charset="0"/>
                <a:ea typeface="Lucida Grande" charset="0"/>
                <a:cs typeface="Lucida Grande" charset="0"/>
              </a:rPr>
              <a:t>Tstar-free.2</a:t>
            </a:r>
            <a:endParaRPr lang="en-US" sz="1200" dirty="0">
              <a:solidFill>
                <a:srgbClr val="002060"/>
              </a:solidFill>
              <a:latin typeface="Lucida Grande" charset="0"/>
              <a:ea typeface="Lucida Grande" charset="0"/>
              <a:cs typeface="Lucida Grande" charset="0"/>
            </a:endParaRPr>
          </a:p>
          <a:p>
            <a:pPr marL="1085877" lvl="2" indent="-171454">
              <a:lnSpc>
                <a:spcPct val="150000"/>
              </a:lnSpc>
              <a:buFont typeface="ArialUnicodeMS" charset="0"/>
              <a:buChar char="▼"/>
            </a:pPr>
            <a:endParaRPr lang="en-US" sz="1200" dirty="0">
              <a:latin typeface="Lucida Grande" charset="0"/>
              <a:ea typeface="Lucida Grande" charset="0"/>
              <a:cs typeface="Lucida Grande" charset="0"/>
            </a:endParaRPr>
          </a:p>
          <a:p>
            <a:pPr marL="171454" indent="-171454">
              <a:lnSpc>
                <a:spcPct val="150000"/>
              </a:lnSpc>
              <a:buFont typeface="Arial" charset="0"/>
              <a:buChar char="•"/>
            </a:pPr>
            <a:r>
              <a:rPr lang="en-US" sz="1200" dirty="0">
                <a:latin typeface="Lucida Grande" charset="0"/>
                <a:ea typeface="Lucida Grande" charset="0"/>
                <a:cs typeface="Lucida Grande" charset="0"/>
              </a:rPr>
              <a:t>Click to select PL:a-Tstar-free.2, drag and drop the item into the spectrum display.</a:t>
            </a:r>
          </a:p>
        </p:txBody>
      </p:sp>
      <p:sp>
        <p:nvSpPr>
          <p:cNvPr id="14" name="Rectangle 13"/>
          <p:cNvSpPr/>
          <p:nvPr/>
        </p:nvSpPr>
        <p:spPr>
          <a:xfrm>
            <a:off x="49269" y="6097324"/>
            <a:ext cx="6583760" cy="646331"/>
          </a:xfrm>
          <a:prstGeom prst="rect">
            <a:avLst/>
          </a:prstGeom>
        </p:spPr>
        <p:txBody>
          <a:bodyPr wrap="square">
            <a:spAutoFit/>
          </a:bodyPr>
          <a:lstStyle/>
          <a:p>
            <a:pPr>
              <a:lnSpc>
                <a:spcPct val="150000"/>
              </a:lnSpc>
            </a:pPr>
            <a:r>
              <a:rPr lang="en-US" sz="1200" dirty="0">
                <a:latin typeface="Lucida Grande" charset="0"/>
                <a:ea typeface="Lucida Grande" charset="0"/>
                <a:cs typeface="Lucida Grande" charset="0"/>
              </a:rPr>
              <a:t>Only the Free-Form </a:t>
            </a:r>
            <a:r>
              <a:rPr lang="en-US" sz="1200" dirty="0" err="1">
                <a:latin typeface="Lucida Grande" charset="0"/>
                <a:ea typeface="Lucida Grande" charset="0"/>
                <a:cs typeface="Lucida Grande" charset="0"/>
              </a:rPr>
              <a:t>Tstar</a:t>
            </a:r>
            <a:r>
              <a:rPr lang="en-US" sz="1200" dirty="0">
                <a:latin typeface="Lucida Grande" charset="0"/>
                <a:ea typeface="Lucida Grande" charset="0"/>
                <a:cs typeface="Lucida Grande" charset="0"/>
              </a:rPr>
              <a:t> has a peak list. You will need to copy this peak list to a spectrum recorded with </a:t>
            </a:r>
            <a:r>
              <a:rPr lang="en-US" sz="1200" dirty="0" err="1">
                <a:latin typeface="Lucida Grande" charset="0"/>
                <a:ea typeface="Lucida Grande" charset="0"/>
                <a:cs typeface="Lucida Grande" charset="0"/>
              </a:rPr>
              <a:t>Tstar</a:t>
            </a:r>
            <a:r>
              <a:rPr lang="en-US" sz="1200" dirty="0">
                <a:latin typeface="Lucida Grande" charset="0"/>
                <a:ea typeface="Lucida Grande" charset="0"/>
                <a:cs typeface="Lucida Grande" charset="0"/>
              </a:rPr>
              <a:t> bound to the RNA.  </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453" y="1295647"/>
            <a:ext cx="6227392" cy="4407975"/>
          </a:xfrm>
          <a:prstGeom prst="rect">
            <a:avLst/>
          </a:prstGeom>
        </p:spPr>
      </p:pic>
      <p:sp>
        <p:nvSpPr>
          <p:cNvPr id="4" name="TextBox 3"/>
          <p:cNvSpPr txBox="1"/>
          <p:nvPr/>
        </p:nvSpPr>
        <p:spPr>
          <a:xfrm>
            <a:off x="1958067" y="2670837"/>
            <a:ext cx="2957948" cy="646587"/>
          </a:xfrm>
          <a:prstGeom prst="rect">
            <a:avLst/>
          </a:prstGeom>
          <a:solidFill>
            <a:schemeClr val="bg1"/>
          </a:solidFill>
          <a:ln>
            <a:solidFill>
              <a:srgbClr val="03B9FF"/>
            </a:solidFill>
          </a:ln>
        </p:spPr>
        <p:txBody>
          <a:bodyPr wrap="square" rtlCol="0">
            <a:spAutoFit/>
          </a:bodyPr>
          <a:lstStyle/>
          <a:p>
            <a:r>
              <a:rPr lang="en-GB" sz="1801" dirty="0"/>
              <a:t>Drop “PL</a:t>
            </a:r>
            <a:r>
              <a:rPr lang="en-US" dirty="0">
                <a:solidFill>
                  <a:srgbClr val="002060"/>
                </a:solidFill>
                <a:latin typeface="Lucida Grande" charset="0"/>
                <a:ea typeface="Lucida Grande" charset="0"/>
                <a:cs typeface="Lucida Grande" charset="0"/>
              </a:rPr>
              <a:t>:</a:t>
            </a:r>
            <a:r>
              <a:rPr lang="en-US" dirty="0">
                <a:latin typeface="Lucida Grande" charset="0"/>
                <a:ea typeface="Lucida Grande" charset="0"/>
                <a:cs typeface="Lucida Grande" charset="0"/>
              </a:rPr>
              <a:t>Tstar-free.2</a:t>
            </a:r>
            <a:r>
              <a:rPr lang="en-GB" sz="1801" dirty="0"/>
              <a:t>” here</a:t>
            </a:r>
          </a:p>
        </p:txBody>
      </p:sp>
      <p:sp>
        <p:nvSpPr>
          <p:cNvPr id="6" name="Down Arrow 5"/>
          <p:cNvSpPr/>
          <p:nvPr/>
        </p:nvSpPr>
        <p:spPr>
          <a:xfrm rot="18613114">
            <a:off x="1501012" y="1904315"/>
            <a:ext cx="201957" cy="933948"/>
          </a:xfrm>
          <a:prstGeom prst="downArrow">
            <a:avLst>
              <a:gd name="adj1" fmla="val 33620"/>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dirty="0"/>
          </a:p>
        </p:txBody>
      </p:sp>
      <p:sp>
        <p:nvSpPr>
          <p:cNvPr id="2" name="Slide Number Placeholder 1"/>
          <p:cNvSpPr>
            <a:spLocks noGrp="1"/>
          </p:cNvSpPr>
          <p:nvPr>
            <p:ph type="sldNum" sz="quarter" idx="12"/>
          </p:nvPr>
        </p:nvSpPr>
        <p:spPr/>
        <p:txBody>
          <a:bodyPr/>
          <a:lstStyle/>
          <a:p>
            <a:fld id="{EAB789F6-3BD3-1645-B8E5-7AE28DC0F5BB}" type="slidenum">
              <a:rPr lang="en-US" smtClean="0"/>
              <a:t>6</a:t>
            </a:fld>
            <a:endParaRPr lang="en-US"/>
          </a:p>
        </p:txBody>
      </p:sp>
    </p:spTree>
    <p:extLst>
      <p:ext uri="{BB962C8B-B14F-4D97-AF65-F5344CB8AC3E}">
        <p14:creationId xmlns:p14="http://schemas.microsoft.com/office/powerpoint/2010/main" val="153206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3"/>
            <a:ext cx="6858000" cy="690078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2</a:t>
            </a:r>
            <a:endParaRPr lang="en-US" sz="1801" dirty="0"/>
          </a:p>
        </p:txBody>
      </p:sp>
      <p:sp>
        <p:nvSpPr>
          <p:cNvPr id="10" name="Rectangle 9"/>
          <p:cNvSpPr/>
          <p:nvPr/>
        </p:nvSpPr>
        <p:spPr>
          <a:xfrm>
            <a:off x="2252239" y="179276"/>
            <a:ext cx="2353529" cy="461665"/>
          </a:xfrm>
          <a:prstGeom prst="rect">
            <a:avLst/>
          </a:prstGeom>
        </p:spPr>
        <p:txBody>
          <a:bodyPr wrap="none">
            <a:spAutoFit/>
          </a:bodyPr>
          <a:lstStyle/>
          <a:p>
            <a:pPr algn="ctr"/>
            <a:r>
              <a:rPr lang="en-GB" sz="2400" dirty="0">
                <a:latin typeface="Lucida Grande" charset="0"/>
                <a:ea typeface="ＭＳ 明朝" charset="-128"/>
              </a:rPr>
              <a:t>Copy Peak List</a:t>
            </a:r>
            <a:endParaRPr lang="en-US" sz="1801" dirty="0"/>
          </a:p>
        </p:txBody>
      </p:sp>
      <p:sp>
        <p:nvSpPr>
          <p:cNvPr id="11" name="Rectangle 10"/>
          <p:cNvSpPr/>
          <p:nvPr/>
        </p:nvSpPr>
        <p:spPr>
          <a:xfrm>
            <a:off x="-170328" y="7922393"/>
            <a:ext cx="955964"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B</a:t>
            </a:r>
            <a:endParaRPr lang="en-US" sz="1801" dirty="0"/>
          </a:p>
        </p:txBody>
      </p:sp>
      <p:sp>
        <p:nvSpPr>
          <p:cNvPr id="12" name="Rectangle 11"/>
          <p:cNvSpPr/>
          <p:nvPr/>
        </p:nvSpPr>
        <p:spPr>
          <a:xfrm>
            <a:off x="477982" y="7922393"/>
            <a:ext cx="6003500" cy="2585323"/>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Select target Spectrum: e-200. </a:t>
            </a:r>
            <a:br>
              <a:rPr lang="en-US" sz="1200" dirty="0">
                <a:latin typeface="Lucida Grande" charset="0"/>
                <a:ea typeface="Lucida Grande" charset="0"/>
                <a:cs typeface="Lucida Grande" charset="0"/>
              </a:rPr>
            </a:br>
            <a:r>
              <a:rPr lang="en-GB" sz="1200" dirty="0">
                <a:latin typeface="Lucida Grande" charset="0"/>
                <a:ea typeface="Lucida Grande" charset="0"/>
                <a:cs typeface="Lucida Grande" charset="0"/>
              </a:rPr>
              <a:t>A new popup will open, the first entry is the peak list source you want to copy; the second entry is the target spectrum, where the peak list will be copied.</a:t>
            </a:r>
          </a:p>
          <a:p>
            <a:pPr>
              <a:lnSpc>
                <a:spcPct val="150000"/>
              </a:lnSpc>
            </a:pPr>
            <a:endParaRPr lang="en-GB" sz="1200" dirty="0">
              <a:latin typeface="Lucida Grande" charset="0"/>
              <a:ea typeface="Lucida Grande" charset="0"/>
              <a:cs typeface="Lucida Grande" charset="0"/>
            </a:endParaRPr>
          </a:p>
          <a:p>
            <a:pPr>
              <a:lnSpc>
                <a:spcPct val="150000"/>
              </a:lnSpc>
            </a:pPr>
            <a:r>
              <a:rPr lang="en-GB" sz="1200" dirty="0">
                <a:latin typeface="Lucida Grande" charset="0"/>
                <a:ea typeface="Lucida Grande" charset="0"/>
                <a:cs typeface="Lucida Grande" charset="0"/>
              </a:rPr>
              <a:t>Select:</a:t>
            </a:r>
          </a:p>
          <a:p>
            <a:pPr marL="171454" indent="-171454">
              <a:lnSpc>
                <a:spcPct val="150000"/>
              </a:lnSpc>
              <a:buFont typeface="Arial" charset="0"/>
              <a:buChar char="•"/>
            </a:pPr>
            <a:r>
              <a:rPr lang="en-GB" sz="1200" i="1" dirty="0">
                <a:latin typeface="Lucida Grande" charset="0"/>
                <a:ea typeface="Lucida Grande" charset="0"/>
                <a:cs typeface="Lucida Grande" charset="0"/>
              </a:rPr>
              <a:t>Source </a:t>
            </a:r>
            <a:r>
              <a:rPr lang="en-GB" sz="1200" i="1" dirty="0" err="1">
                <a:latin typeface="Lucida Grande" charset="0"/>
                <a:ea typeface="Lucida Grande" charset="0"/>
                <a:cs typeface="Lucida Grande" charset="0"/>
              </a:rPr>
              <a:t>PeakList</a:t>
            </a:r>
            <a:r>
              <a:rPr lang="en-GB" sz="1200" dirty="0">
                <a:latin typeface="Lucida Grande" charset="0"/>
                <a:ea typeface="Lucida Grande" charset="0"/>
                <a:cs typeface="Lucida Grande" charset="0"/>
              </a:rPr>
              <a:t>: </a:t>
            </a:r>
            <a:r>
              <a:rPr lang="en-US" sz="1200" dirty="0">
                <a:latin typeface="Lucida Grande" charset="0"/>
                <a:ea typeface="Lucida Grande" charset="0"/>
                <a:cs typeface="Lucida Grande" charset="0"/>
              </a:rPr>
              <a:t>PL: </a:t>
            </a:r>
            <a:r>
              <a:rPr lang="en-US" sz="1200" dirty="0" err="1">
                <a:latin typeface="Lucida Grande" charset="0"/>
                <a:ea typeface="Lucida Grande" charset="0"/>
                <a:cs typeface="Lucida Grande" charset="0"/>
              </a:rPr>
              <a:t>Tstar</a:t>
            </a:r>
            <a:r>
              <a:rPr lang="en-US" sz="1200" dirty="0">
                <a:latin typeface="Lucida Grande" charset="0"/>
                <a:ea typeface="Lucida Grande" charset="0"/>
                <a:cs typeface="Lucida Grande" charset="0"/>
              </a:rPr>
              <a:t>-free </a:t>
            </a:r>
          </a:p>
          <a:p>
            <a:pPr marL="171454" indent="-171454">
              <a:lnSpc>
                <a:spcPct val="150000"/>
              </a:lnSpc>
              <a:buFont typeface="Arial" charset="0"/>
              <a:buChar char="•"/>
            </a:pPr>
            <a:r>
              <a:rPr lang="en-GB" sz="1200" i="1" dirty="0">
                <a:latin typeface="Lucida Grande" charset="0"/>
                <a:ea typeface="Lucida Grande" charset="0"/>
                <a:cs typeface="Lucida Grande" charset="0"/>
              </a:rPr>
              <a:t>Target Spectrum</a:t>
            </a:r>
            <a:r>
              <a:rPr lang="en-GB" sz="1200" dirty="0">
                <a:latin typeface="Lucida Grande" charset="0"/>
                <a:ea typeface="Lucida Grande" charset="0"/>
                <a:cs typeface="Lucida Grande" charset="0"/>
              </a:rPr>
              <a:t>: SP</a:t>
            </a:r>
            <a:r>
              <a:rPr lang="en-US" sz="1200" dirty="0">
                <a:latin typeface="Lucida Grande" charset="0"/>
                <a:ea typeface="Lucida Grande" charset="0"/>
                <a:cs typeface="Lucida Grande" charset="0"/>
              </a:rPr>
              <a:t>:Tstar-2:00eq </a:t>
            </a:r>
            <a:br>
              <a:rPr lang="en-US" sz="1200" dirty="0">
                <a:latin typeface="Lucida Grande" charset="0"/>
                <a:ea typeface="Lucida Grande" charset="0"/>
                <a:cs typeface="Lucida Grande" charset="0"/>
              </a:rPr>
            </a:br>
            <a:endParaRPr lang="en-US" sz="1200" dirty="0">
              <a:latin typeface="Lucida Grande" charset="0"/>
              <a:ea typeface="Lucida Grande" charset="0"/>
              <a:cs typeface="Lucida Grande" charset="0"/>
            </a:endParaRPr>
          </a:p>
          <a:p>
            <a:pPr marL="171454" indent="-171454">
              <a:lnSpc>
                <a:spcPct val="150000"/>
              </a:lnSpc>
              <a:buFont typeface="Arial" charset="0"/>
              <a:buChar char="•"/>
            </a:pPr>
            <a:r>
              <a:rPr lang="en-US" sz="1200" dirty="0">
                <a:latin typeface="Lucida Grande" charset="0"/>
                <a:ea typeface="Lucida Grande" charset="0"/>
                <a:cs typeface="Lucida Grande" charset="0"/>
              </a:rPr>
              <a:t>Press Ok</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360" y="1472212"/>
            <a:ext cx="3810000" cy="1930400"/>
          </a:xfrm>
          <a:prstGeom prst="rect">
            <a:avLst/>
          </a:prstGeom>
        </p:spPr>
      </p:pic>
      <p:sp>
        <p:nvSpPr>
          <p:cNvPr id="8" name="Rectangle 7"/>
          <p:cNvSpPr/>
          <p:nvPr/>
        </p:nvSpPr>
        <p:spPr>
          <a:xfrm>
            <a:off x="4030980" y="2865120"/>
            <a:ext cx="769620" cy="373380"/>
          </a:xfrm>
          <a:prstGeom prst="rect">
            <a:avLst/>
          </a:prstGeom>
          <a:noFill/>
          <a:ln w="38100">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lide Number Placeholder 1"/>
          <p:cNvSpPr>
            <a:spLocks noGrp="1"/>
          </p:cNvSpPr>
          <p:nvPr>
            <p:ph type="sldNum" sz="quarter" idx="12"/>
          </p:nvPr>
        </p:nvSpPr>
        <p:spPr/>
        <p:txBody>
          <a:bodyPr/>
          <a:lstStyle/>
          <a:p>
            <a:fld id="{EAB789F6-3BD3-1645-B8E5-7AE28DC0F5BB}" type="slidenum">
              <a:rPr lang="en-US" smtClean="0"/>
              <a:t>7</a:t>
            </a:fld>
            <a:endParaRPr lang="en-US"/>
          </a:p>
        </p:txBody>
      </p:sp>
    </p:spTree>
    <p:extLst>
      <p:ext uri="{BB962C8B-B14F-4D97-AF65-F5344CB8AC3E}">
        <p14:creationId xmlns:p14="http://schemas.microsoft.com/office/powerpoint/2010/main" val="505684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6523"/>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810771"/>
            <a:ext cx="6858000" cy="690078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2</a:t>
            </a:r>
            <a:endParaRPr lang="en-US" sz="1801" dirty="0"/>
          </a:p>
        </p:txBody>
      </p:sp>
      <p:sp>
        <p:nvSpPr>
          <p:cNvPr id="10" name="Rectangle 9"/>
          <p:cNvSpPr/>
          <p:nvPr/>
        </p:nvSpPr>
        <p:spPr>
          <a:xfrm>
            <a:off x="1569360" y="179276"/>
            <a:ext cx="3719288" cy="461665"/>
          </a:xfrm>
          <a:prstGeom prst="rect">
            <a:avLst/>
          </a:prstGeom>
        </p:spPr>
        <p:txBody>
          <a:bodyPr wrap="none">
            <a:spAutoFit/>
          </a:bodyPr>
          <a:lstStyle/>
          <a:p>
            <a:pPr algn="ctr"/>
            <a:r>
              <a:rPr lang="en-GB" sz="2400" dirty="0">
                <a:latin typeface="Lucida Grande" charset="0"/>
                <a:ea typeface="ＭＳ 明朝" charset="-128"/>
              </a:rPr>
              <a:t>Copy Peak List </a:t>
            </a:r>
            <a:r>
              <a:rPr lang="en-GB" b="1" dirty="0">
                <a:latin typeface="Lucida Grande" charset="0"/>
                <a:ea typeface="Lucida Grande" charset="0"/>
                <a:cs typeface="Lucida Grande" charset="0"/>
              </a:rPr>
              <a:t>(Optional) </a:t>
            </a:r>
            <a:endParaRPr lang="en-US" sz="1801" dirty="0"/>
          </a:p>
        </p:txBody>
      </p:sp>
      <p:sp>
        <p:nvSpPr>
          <p:cNvPr id="11" name="Rectangle 10"/>
          <p:cNvSpPr/>
          <p:nvPr/>
        </p:nvSpPr>
        <p:spPr>
          <a:xfrm>
            <a:off x="-170328" y="7922393"/>
            <a:ext cx="955964"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C</a:t>
            </a:r>
            <a:endParaRPr lang="en-US" sz="1801" dirty="0"/>
          </a:p>
        </p:txBody>
      </p:sp>
      <p:sp>
        <p:nvSpPr>
          <p:cNvPr id="12" name="Rectangle 11"/>
          <p:cNvSpPr/>
          <p:nvPr/>
        </p:nvSpPr>
        <p:spPr>
          <a:xfrm>
            <a:off x="577989" y="9755137"/>
            <a:ext cx="6003500" cy="2031325"/>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Double Click on sidebar item “</a:t>
            </a:r>
            <a:r>
              <a:rPr lang="en-GB" sz="1200" b="1" dirty="0">
                <a:solidFill>
                  <a:srgbClr val="002060"/>
                </a:solidFill>
                <a:latin typeface="Lucida Grande" charset="0"/>
                <a:ea typeface="Lucida Grande" charset="0"/>
                <a:cs typeface="Lucida Grande" charset="0"/>
              </a:rPr>
              <a:t>PL:</a:t>
            </a:r>
            <a:r>
              <a:rPr lang="en-US" sz="1200" b="1" dirty="0">
                <a:latin typeface="Lucida Grande" charset="0"/>
                <a:ea typeface="Lucida Grande" charset="0"/>
                <a:cs typeface="Lucida Grande" charset="0"/>
              </a:rPr>
              <a:t>Tstar-2:00eq.2 </a:t>
            </a:r>
            <a:r>
              <a:rPr lang="en-GB" sz="1200" b="1" dirty="0">
                <a:solidFill>
                  <a:srgbClr val="002060"/>
                </a:solidFill>
                <a:latin typeface="Lucida Grande" charset="0"/>
                <a:ea typeface="Lucida Grande" charset="0"/>
                <a:cs typeface="Lucida Grande" charset="0"/>
              </a:rPr>
              <a:t>” </a:t>
            </a:r>
            <a:r>
              <a:rPr lang="en-GB" sz="1200" b="1" dirty="0">
                <a:latin typeface="Lucida Grande" charset="0"/>
                <a:ea typeface="Lucida Grande" charset="0"/>
                <a:cs typeface="Lucida Grande" charset="0"/>
              </a:rPr>
              <a:t>to change colours. </a:t>
            </a:r>
            <a:endParaRPr lang="en-GB" sz="1200" dirty="0">
              <a:latin typeface="Lucida Grande" charset="0"/>
              <a:ea typeface="Lucida Grande" charset="0"/>
              <a:cs typeface="Lucida Grande" charset="0"/>
            </a:endParaRPr>
          </a:p>
          <a:p>
            <a:pPr marL="171450" indent="-171450">
              <a:lnSpc>
                <a:spcPct val="150000"/>
              </a:lnSpc>
              <a:buFont typeface="Arial" charset="0"/>
              <a:buChar char="•"/>
            </a:pPr>
            <a:r>
              <a:rPr lang="en-GB" sz="1200" dirty="0">
                <a:latin typeface="Lucida Grande" charset="0"/>
                <a:ea typeface="Lucida Grande" charset="0"/>
                <a:cs typeface="Lucida Grande" charset="0"/>
              </a:rPr>
              <a:t>Expand the spectrum item tree </a:t>
            </a:r>
            <a:r>
              <a:rPr lang="en-GB" sz="1200" i="1" dirty="0">
                <a:latin typeface="Lucida Grande" charset="0"/>
                <a:ea typeface="Lucida Grande" charset="0"/>
                <a:cs typeface="Lucida Grande" charset="0"/>
              </a:rPr>
              <a:t>SP:e-tStar-200</a:t>
            </a:r>
            <a:r>
              <a:rPr lang="en-GB" sz="1200" dirty="0">
                <a:latin typeface="Lucida Grande" charset="0"/>
                <a:ea typeface="Lucida Grande" charset="0"/>
                <a:cs typeface="Lucida Grande" charset="0"/>
              </a:rPr>
              <a:t> on side bar, like previously for the </a:t>
            </a:r>
            <a:r>
              <a:rPr lang="en-GB" sz="1200" i="1" dirty="0" err="1">
                <a:latin typeface="Lucida Grande" charset="0"/>
                <a:ea typeface="Lucida Grande" charset="0"/>
                <a:cs typeface="Lucida Grande" charset="0"/>
              </a:rPr>
              <a:t>SP:free-tStar</a:t>
            </a:r>
            <a:endParaRPr lang="en-GB" sz="1200" dirty="0">
              <a:latin typeface="Lucida Grande" charset="0"/>
              <a:ea typeface="Lucida Grande" charset="0"/>
              <a:cs typeface="Lucida Grande" charset="0"/>
            </a:endParaRPr>
          </a:p>
          <a:p>
            <a:pPr marL="171450" indent="-171450">
              <a:lnSpc>
                <a:spcPct val="150000"/>
              </a:lnSpc>
              <a:buFont typeface="Arial" charset="0"/>
              <a:buChar char="•"/>
            </a:pPr>
            <a:r>
              <a:rPr lang="en-GB" sz="1200" dirty="0">
                <a:latin typeface="Lucida Grande" charset="0"/>
                <a:ea typeface="Lucida Grande" charset="0"/>
                <a:cs typeface="Lucida Grande" charset="0"/>
              </a:rPr>
              <a:t>Double click on “PL:Tstar-2:00eq.2</a:t>
            </a:r>
          </a:p>
          <a:p>
            <a:pPr>
              <a:lnSpc>
                <a:spcPct val="150000"/>
              </a:lnSpc>
            </a:pPr>
            <a:r>
              <a:rPr lang="en-GB" sz="1200" dirty="0">
                <a:latin typeface="Lucida Grande" charset="0"/>
                <a:ea typeface="Lucida Grande" charset="0"/>
                <a:cs typeface="Lucida Grande" charset="0"/>
              </a:rPr>
              <a:t>A new popup will open. </a:t>
            </a:r>
          </a:p>
          <a:p>
            <a:pPr marL="171450" indent="-171450">
              <a:lnSpc>
                <a:spcPct val="150000"/>
              </a:lnSpc>
              <a:buFont typeface="Arial" charset="0"/>
              <a:buChar char="•"/>
            </a:pPr>
            <a:r>
              <a:rPr lang="en-GB" sz="1200" dirty="0">
                <a:latin typeface="Lucida Grande" charset="0"/>
                <a:ea typeface="Lucida Grande" charset="0"/>
                <a:cs typeface="Lucida Grande" charset="0"/>
              </a:rPr>
              <a:t>Select the desired colours for text labels and symbols. Close the popup.</a:t>
            </a:r>
          </a:p>
          <a:p>
            <a:pPr>
              <a:lnSpc>
                <a:spcPct val="150000"/>
              </a:lnSpc>
            </a:pPr>
            <a:r>
              <a:rPr lang="en-GB" sz="1200" dirty="0">
                <a:latin typeface="Lucida Grande" charset="0"/>
                <a:ea typeface="Lucida Grande" charset="0"/>
                <a:cs typeface="Lucida Grande" charset="0"/>
              </a:rPr>
              <a:t>Tip: use the same colour as the spectrum contours. </a:t>
            </a:r>
          </a:p>
        </p:txBody>
      </p:sp>
      <p:sp>
        <p:nvSpPr>
          <p:cNvPr id="13" name="Rectangle 12"/>
          <p:cNvSpPr/>
          <p:nvPr/>
        </p:nvSpPr>
        <p:spPr>
          <a:xfrm>
            <a:off x="-170328" y="9776935"/>
            <a:ext cx="955964"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D</a:t>
            </a:r>
            <a:endParaRPr lang="en-US" sz="1801" dirty="0"/>
          </a:p>
        </p:txBody>
      </p:sp>
      <p:sp>
        <p:nvSpPr>
          <p:cNvPr id="14" name="Rectangle 13"/>
          <p:cNvSpPr/>
          <p:nvPr/>
        </p:nvSpPr>
        <p:spPr>
          <a:xfrm>
            <a:off x="577989" y="7944966"/>
            <a:ext cx="6003500" cy="1477328"/>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Delete “PL:</a:t>
            </a:r>
            <a:r>
              <a:rPr lang="en-US" sz="1200" b="1" dirty="0">
                <a:latin typeface="Lucida Grande" charset="0"/>
                <a:ea typeface="Lucida Grande" charset="0"/>
                <a:cs typeface="Lucida Grande" charset="0"/>
              </a:rPr>
              <a:t>Tstar-2:00eq.1</a:t>
            </a:r>
            <a:r>
              <a:rPr lang="en-GB" sz="1200" b="1" dirty="0">
                <a:latin typeface="Lucida Grande" charset="0"/>
                <a:ea typeface="Lucida Grande" charset="0"/>
                <a:cs typeface="Lucida Grande" charset="0"/>
              </a:rPr>
              <a:t>” from side bar. </a:t>
            </a:r>
            <a:br>
              <a:rPr lang="en-GB" sz="1200" b="1" dirty="0">
                <a:latin typeface="Lucida Grande" charset="0"/>
                <a:ea typeface="Lucida Grande" charset="0"/>
                <a:cs typeface="Lucida Grande" charset="0"/>
              </a:rPr>
            </a:br>
            <a:r>
              <a:rPr lang="en-GB" sz="1200" dirty="0">
                <a:latin typeface="Lucida Grande" charset="0"/>
                <a:ea typeface="Lucida Grande" charset="0"/>
                <a:cs typeface="Lucida Grande" charset="0"/>
              </a:rPr>
              <a:t>The default peak list for the spectrum Tstar-200 is empty. For simplicity delete it from side bar. Right click on the item</a:t>
            </a:r>
            <a:r>
              <a:rPr lang="en-GB" sz="1200" i="1" dirty="0">
                <a:latin typeface="Lucida Grande" charset="0"/>
                <a:ea typeface="Lucida Grande" charset="0"/>
                <a:cs typeface="Lucida Grande" charset="0"/>
              </a:rPr>
              <a:t> </a:t>
            </a:r>
            <a:r>
              <a:rPr lang="en-US" sz="1200" b="1" dirty="0">
                <a:latin typeface="Lucida Grande" charset="0"/>
                <a:ea typeface="Lucida Grande" charset="0"/>
                <a:cs typeface="Lucida Grande" charset="0"/>
              </a:rPr>
              <a:t>Tstar-2:00eq.1 </a:t>
            </a:r>
            <a:r>
              <a:rPr lang="en-US" sz="1200" dirty="0">
                <a:latin typeface="Lucida Grande" charset="0"/>
                <a:ea typeface="Lucida Grande" charset="0"/>
                <a:cs typeface="Lucida Grande" charset="0"/>
              </a:rPr>
              <a:t>then click delete</a:t>
            </a:r>
            <a:r>
              <a:rPr lang="en-GB" sz="1200" dirty="0">
                <a:latin typeface="Lucida Grande" charset="0"/>
                <a:ea typeface="Lucida Grande" charset="0"/>
                <a:cs typeface="Lucida Grande" charset="0"/>
              </a:rPr>
              <a:t>.</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19" name="Rectangle 18"/>
          <p:cNvSpPr/>
          <p:nvPr/>
        </p:nvSpPr>
        <p:spPr>
          <a:xfrm>
            <a:off x="-170328" y="884822"/>
            <a:ext cx="955964"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C</a:t>
            </a:r>
            <a:endParaRPr lang="en-US" sz="1801" dirty="0"/>
          </a:p>
        </p:txBody>
      </p:sp>
      <p:sp>
        <p:nvSpPr>
          <p:cNvPr id="21" name="Rectangle 20"/>
          <p:cNvSpPr/>
          <p:nvPr/>
        </p:nvSpPr>
        <p:spPr>
          <a:xfrm>
            <a:off x="-170328" y="4622662"/>
            <a:ext cx="955964"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D</a:t>
            </a:r>
            <a:endParaRPr lang="en-US" sz="180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654" y="1489491"/>
            <a:ext cx="5962650" cy="1778000"/>
          </a:xfrm>
          <a:prstGeom prst="rect">
            <a:avLst/>
          </a:prstGeom>
        </p:spPr>
      </p:pic>
      <p:sp>
        <p:nvSpPr>
          <p:cNvPr id="22" name="TextBox 21"/>
          <p:cNvSpPr txBox="1"/>
          <p:nvPr/>
        </p:nvSpPr>
        <p:spPr>
          <a:xfrm>
            <a:off x="4115068" y="1672498"/>
            <a:ext cx="2325564" cy="584775"/>
          </a:xfrm>
          <a:prstGeom prst="rect">
            <a:avLst/>
          </a:prstGeom>
          <a:solidFill>
            <a:schemeClr val="bg1"/>
          </a:solidFill>
          <a:ln>
            <a:solidFill>
              <a:srgbClr val="03B9FF"/>
            </a:solidFill>
          </a:ln>
        </p:spPr>
        <p:txBody>
          <a:bodyPr wrap="square" rtlCol="0">
            <a:spAutoFit/>
          </a:bodyPr>
          <a:lstStyle/>
          <a:p>
            <a:r>
              <a:rPr lang="en-GB" sz="1600" b="1" dirty="0">
                <a:latin typeface="Lucida Grande" charset="0"/>
                <a:ea typeface="Lucida Grande" charset="0"/>
                <a:cs typeface="Lucida Grande" charset="0"/>
              </a:rPr>
              <a:t>PL:</a:t>
            </a:r>
            <a:r>
              <a:rPr lang="en-US" sz="1600" b="1" dirty="0">
                <a:latin typeface="Lucida Grande" charset="0"/>
                <a:ea typeface="Lucida Grande" charset="0"/>
                <a:cs typeface="Lucida Grande" charset="0"/>
              </a:rPr>
              <a:t>Tstar-2:00eq.1</a:t>
            </a:r>
            <a:endParaRPr lang="en-GB" sz="1600" b="1" dirty="0"/>
          </a:p>
          <a:p>
            <a:r>
              <a:rPr lang="en-GB" sz="1600" b="1" dirty="0"/>
              <a:t>Right click to delete</a:t>
            </a:r>
          </a:p>
        </p:txBody>
      </p:sp>
      <p:sp>
        <p:nvSpPr>
          <p:cNvPr id="23" name="Right Arrow 22"/>
          <p:cNvSpPr/>
          <p:nvPr/>
        </p:nvSpPr>
        <p:spPr>
          <a:xfrm rot="10166187">
            <a:off x="3311715" y="2156462"/>
            <a:ext cx="780617" cy="320202"/>
          </a:xfrm>
          <a:prstGeom prst="rightArrow">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329" y="3995663"/>
            <a:ext cx="4800600" cy="3454278"/>
          </a:xfrm>
          <a:prstGeom prst="rect">
            <a:avLst/>
          </a:prstGeom>
        </p:spPr>
      </p:pic>
      <p:sp>
        <p:nvSpPr>
          <p:cNvPr id="8" name="Right Arrow 7"/>
          <p:cNvSpPr/>
          <p:nvPr/>
        </p:nvSpPr>
        <p:spPr>
          <a:xfrm rot="9807853">
            <a:off x="2461343" y="5372573"/>
            <a:ext cx="919178" cy="474231"/>
          </a:xfrm>
          <a:prstGeom prst="rightArrow">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 name="TextBox 2"/>
          <p:cNvSpPr txBox="1"/>
          <p:nvPr/>
        </p:nvSpPr>
        <p:spPr>
          <a:xfrm>
            <a:off x="3288979" y="4853494"/>
            <a:ext cx="2761929" cy="584775"/>
          </a:xfrm>
          <a:prstGeom prst="rect">
            <a:avLst/>
          </a:prstGeom>
          <a:solidFill>
            <a:schemeClr val="bg1"/>
          </a:solidFill>
          <a:ln>
            <a:solidFill>
              <a:srgbClr val="03B9FF"/>
            </a:solidFill>
          </a:ln>
        </p:spPr>
        <p:txBody>
          <a:bodyPr wrap="square" rtlCol="0">
            <a:spAutoFit/>
          </a:bodyPr>
          <a:lstStyle/>
          <a:p>
            <a:r>
              <a:rPr lang="en-GB" sz="1600" b="1" dirty="0">
                <a:solidFill>
                  <a:srgbClr val="002060"/>
                </a:solidFill>
                <a:latin typeface="Lucida Grande" charset="0"/>
                <a:ea typeface="Lucida Grande" charset="0"/>
                <a:cs typeface="Lucida Grande" charset="0"/>
              </a:rPr>
              <a:t>PL:</a:t>
            </a:r>
            <a:r>
              <a:rPr lang="en-US" sz="1600" b="1" dirty="0">
                <a:latin typeface="Lucida Grande" charset="0"/>
                <a:ea typeface="Lucida Grande" charset="0"/>
                <a:cs typeface="Lucida Grande" charset="0"/>
              </a:rPr>
              <a:t>Tstar-2:00eq.2</a:t>
            </a:r>
            <a:endParaRPr lang="en-GB" sz="1600" b="1" dirty="0"/>
          </a:p>
          <a:p>
            <a:r>
              <a:rPr lang="en-GB" sz="1600" b="1" dirty="0"/>
              <a:t>Double click To change colours</a:t>
            </a:r>
          </a:p>
        </p:txBody>
      </p:sp>
      <p:sp>
        <p:nvSpPr>
          <p:cNvPr id="4" name="Slide Number Placeholder 3"/>
          <p:cNvSpPr>
            <a:spLocks noGrp="1"/>
          </p:cNvSpPr>
          <p:nvPr>
            <p:ph type="sldNum" sz="quarter" idx="12"/>
          </p:nvPr>
        </p:nvSpPr>
        <p:spPr/>
        <p:txBody>
          <a:bodyPr/>
          <a:lstStyle/>
          <a:p>
            <a:fld id="{EAB789F6-3BD3-1645-B8E5-7AE28DC0F5BB}" type="slidenum">
              <a:rPr lang="en-US" smtClean="0"/>
              <a:t>8</a:t>
            </a:fld>
            <a:endParaRPr lang="en-US"/>
          </a:p>
        </p:txBody>
      </p:sp>
    </p:spTree>
    <p:extLst>
      <p:ext uri="{BB962C8B-B14F-4D97-AF65-F5344CB8AC3E}">
        <p14:creationId xmlns:p14="http://schemas.microsoft.com/office/powerpoint/2010/main" val="260513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3"/>
            <a:ext cx="6858000" cy="387472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0" name="Rectangle 9"/>
          <p:cNvSpPr/>
          <p:nvPr/>
        </p:nvSpPr>
        <p:spPr>
          <a:xfrm>
            <a:off x="2471848" y="179276"/>
            <a:ext cx="1914307" cy="461665"/>
          </a:xfrm>
          <a:prstGeom prst="rect">
            <a:avLst/>
          </a:prstGeom>
        </p:spPr>
        <p:txBody>
          <a:bodyPr wrap="none">
            <a:spAutoFit/>
          </a:bodyPr>
          <a:lstStyle/>
          <a:p>
            <a:pPr algn="ctr"/>
            <a:r>
              <a:rPr lang="en-GB" sz="2400" dirty="0">
                <a:latin typeface="Lucida Grande" charset="0"/>
                <a:ea typeface="ＭＳ 明朝" charset="-128"/>
              </a:rPr>
              <a:t>Move Peaks</a:t>
            </a:r>
            <a:endParaRPr lang="en-US" sz="1801" dirty="0"/>
          </a:p>
        </p:txBody>
      </p:sp>
      <p:sp>
        <p:nvSpPr>
          <p:cNvPr id="14" name="Rectangle 1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16" name="Rectangle 15"/>
          <p:cNvSpPr/>
          <p:nvPr/>
        </p:nvSpPr>
        <p:spPr>
          <a:xfrm>
            <a:off x="-171888" y="5322470"/>
            <a:ext cx="955964" cy="461665"/>
          </a:xfrm>
          <a:prstGeom prst="rect">
            <a:avLst/>
          </a:prstGeom>
        </p:spPr>
        <p:txBody>
          <a:bodyPr wrap="square">
            <a:spAutoFit/>
          </a:bodyPr>
          <a:lstStyle/>
          <a:p>
            <a:pPr algn="ctr"/>
            <a:r>
              <a:rPr lang="en-GB" sz="2400" dirty="0">
                <a:latin typeface="Lucida Grande" charset="0"/>
                <a:ea typeface="ＭＳ 明朝" charset="-128"/>
              </a:rPr>
              <a:t>3</a:t>
            </a:r>
            <a:r>
              <a:rPr lang="en-GB" sz="1401" dirty="0">
                <a:latin typeface="Lucida Grande" charset="0"/>
                <a:ea typeface="ＭＳ 明朝" charset="-128"/>
              </a:rPr>
              <a:t>B</a:t>
            </a:r>
            <a:endParaRPr lang="en-US" sz="1801" dirty="0"/>
          </a:p>
        </p:txBody>
      </p:sp>
      <p:sp>
        <p:nvSpPr>
          <p:cNvPr id="18" name="Rectangle 17"/>
          <p:cNvSpPr/>
          <p:nvPr/>
        </p:nvSpPr>
        <p:spPr>
          <a:xfrm>
            <a:off x="477982" y="5385405"/>
            <a:ext cx="6003500" cy="646331"/>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Open peak table,  shortcut “LT”. </a:t>
            </a:r>
            <a:r>
              <a:rPr lang="en-GB" sz="1200" dirty="0">
                <a:latin typeface="Lucida Grande" charset="0"/>
                <a:ea typeface="Lucida Grande" charset="0"/>
                <a:cs typeface="Lucida Grande" charset="0"/>
              </a:rPr>
              <a:t>Open a peak table with the shortcut ”LT” or from the main menu </a:t>
            </a:r>
            <a:r>
              <a:rPr lang="en-GB" sz="1200" i="1" dirty="0">
                <a:latin typeface="Lucida Grande" charset="0"/>
                <a:ea typeface="Lucida Grande" charset="0"/>
                <a:cs typeface="Lucida Grande" charset="0"/>
              </a:rPr>
              <a:t>-&gt;</a:t>
            </a:r>
            <a:r>
              <a:rPr lang="en-GB" sz="1200" dirty="0">
                <a:latin typeface="Lucida Grande" charset="0"/>
                <a:ea typeface="Lucida Grande" charset="0"/>
                <a:cs typeface="Lucida Grande" charset="0"/>
              </a:rPr>
              <a:t> </a:t>
            </a:r>
            <a:r>
              <a:rPr lang="en-GB" sz="1200" i="1" dirty="0">
                <a:latin typeface="Lucida Grande" charset="0"/>
                <a:ea typeface="Lucida Grande" charset="0"/>
                <a:cs typeface="Lucida Grande" charset="0"/>
              </a:rPr>
              <a:t>view -&gt; Peak Table</a:t>
            </a:r>
            <a:r>
              <a:rPr lang="en-GB" sz="1200" dirty="0">
                <a:latin typeface="Lucida Grande" charset="0"/>
                <a:ea typeface="Lucida Grande" charset="0"/>
                <a:cs typeface="Lucida Grande" charset="0"/>
              </a:rPr>
              <a:t>.</a:t>
            </a:r>
          </a:p>
        </p:txBody>
      </p:sp>
      <p:sp>
        <p:nvSpPr>
          <p:cNvPr id="21" name="Rectangle 20"/>
          <p:cNvSpPr/>
          <p:nvPr/>
        </p:nvSpPr>
        <p:spPr>
          <a:xfrm>
            <a:off x="1" y="6400604"/>
            <a:ext cx="6858000" cy="400506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9" name="Rectangle 28"/>
          <p:cNvSpPr/>
          <p:nvPr/>
        </p:nvSpPr>
        <p:spPr>
          <a:xfrm>
            <a:off x="477982" y="10915098"/>
            <a:ext cx="6003500" cy="923330"/>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Select </a:t>
            </a:r>
            <a:r>
              <a:rPr lang="en-GB" sz="1200" b="1" dirty="0">
                <a:solidFill>
                  <a:srgbClr val="002060"/>
                </a:solidFill>
                <a:latin typeface="Lucida Grande" charset="0"/>
                <a:ea typeface="Lucida Grande" charset="0"/>
                <a:cs typeface="Lucida Grande" charset="0"/>
              </a:rPr>
              <a:t>PL:</a:t>
            </a:r>
            <a:r>
              <a:rPr lang="en-US" sz="1200" b="1" dirty="0">
                <a:latin typeface="Lucida Grande" charset="0"/>
                <a:ea typeface="Lucida Grande" charset="0"/>
                <a:cs typeface="Lucida Grande" charset="0"/>
              </a:rPr>
              <a:t>e</a:t>
            </a:r>
            <a:r>
              <a:rPr lang="en-US" sz="1200" dirty="0">
                <a:latin typeface="Lucida Grande" charset="0"/>
                <a:ea typeface="Lucida Grande" charset="0"/>
                <a:cs typeface="Lucida Grande" charset="0"/>
              </a:rPr>
              <a:t>-Tstar-</a:t>
            </a:r>
            <a:r>
              <a:rPr lang="en-US" sz="1200" b="1" dirty="0">
                <a:latin typeface="Lucida Grande" charset="0"/>
                <a:ea typeface="Lucida Grande" charset="0"/>
                <a:cs typeface="Lucida Grande" charset="0"/>
              </a:rPr>
              <a:t>200.2.</a:t>
            </a:r>
            <a:r>
              <a:rPr lang="en-GB" sz="1200" b="1" dirty="0">
                <a:latin typeface="Lucida Grande" charset="0"/>
                <a:ea typeface="Lucida Grande" charset="0"/>
                <a:cs typeface="Lucida Grande" charset="0"/>
              </a:rPr>
              <a:t> </a:t>
            </a:r>
          </a:p>
          <a:p>
            <a:pPr>
              <a:lnSpc>
                <a:spcPct val="150000"/>
              </a:lnSpc>
            </a:pPr>
            <a:r>
              <a:rPr lang="en-GB" sz="1200" dirty="0">
                <a:latin typeface="Lucida Grande" charset="0"/>
                <a:ea typeface="Lucida Grande" charset="0"/>
                <a:cs typeface="Lucida Grande" charset="0"/>
              </a:rPr>
              <a:t>On the top left corner of the peak table there is a pulldown menu, select the newly created peak list: </a:t>
            </a:r>
            <a:r>
              <a:rPr lang="en-GB" sz="1200" dirty="0">
                <a:solidFill>
                  <a:srgbClr val="002060"/>
                </a:solidFill>
                <a:latin typeface="Lucida Grande" charset="0"/>
                <a:ea typeface="Lucida Grande" charset="0"/>
                <a:cs typeface="Lucida Grande" charset="0"/>
              </a:rPr>
              <a:t>PL:</a:t>
            </a:r>
            <a:r>
              <a:rPr lang="en-US" sz="1200" dirty="0">
                <a:latin typeface="Lucida Grande" charset="0"/>
                <a:ea typeface="Lucida Grande" charset="0"/>
                <a:cs typeface="Lucida Grande" charset="0"/>
              </a:rPr>
              <a:t>Tstar-2:00eq.2.</a:t>
            </a:r>
            <a:endParaRPr lang="en-GB" sz="1200" dirty="0">
              <a:latin typeface="Lucida Grande" charset="0"/>
              <a:ea typeface="Lucida Grande" charset="0"/>
              <a:cs typeface="Lucida Grande" charset="0"/>
            </a:endParaRPr>
          </a:p>
        </p:txBody>
      </p:sp>
      <p:sp>
        <p:nvSpPr>
          <p:cNvPr id="30" name="Rectangle 29"/>
          <p:cNvSpPr/>
          <p:nvPr/>
        </p:nvSpPr>
        <p:spPr>
          <a:xfrm>
            <a:off x="-171888" y="10891214"/>
            <a:ext cx="955964" cy="461665"/>
          </a:xfrm>
          <a:prstGeom prst="rect">
            <a:avLst/>
          </a:prstGeom>
        </p:spPr>
        <p:txBody>
          <a:bodyPr wrap="square">
            <a:spAutoFit/>
          </a:bodyPr>
          <a:lstStyle/>
          <a:p>
            <a:pPr algn="ctr"/>
            <a:r>
              <a:rPr lang="en-GB" sz="2400" dirty="0">
                <a:latin typeface="Lucida Grande" charset="0"/>
                <a:ea typeface="ＭＳ 明朝" charset="-128"/>
              </a:rPr>
              <a:t>3</a:t>
            </a:r>
            <a:r>
              <a:rPr lang="en-GB" sz="1401" dirty="0">
                <a:latin typeface="Lucida Grande" charset="0"/>
                <a:ea typeface="ＭＳ 明朝" charset="-128"/>
              </a:rPr>
              <a:t>C</a:t>
            </a:r>
            <a:endParaRPr lang="en-US" sz="180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 y="1715034"/>
            <a:ext cx="6035040" cy="2235865"/>
          </a:xfrm>
          <a:prstGeom prst="rect">
            <a:avLst/>
          </a:prstGeom>
        </p:spPr>
      </p:pic>
      <p:sp>
        <p:nvSpPr>
          <p:cNvPr id="34" name="Right Arrow 33"/>
          <p:cNvSpPr/>
          <p:nvPr/>
        </p:nvSpPr>
        <p:spPr>
          <a:xfrm rot="10800000">
            <a:off x="3778534" y="1964808"/>
            <a:ext cx="824934" cy="592247"/>
          </a:xfrm>
          <a:prstGeom prst="rightArrow">
            <a:avLst>
              <a:gd name="adj1" fmla="val 36486"/>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840" y="7347299"/>
            <a:ext cx="5985151" cy="2238662"/>
          </a:xfrm>
          <a:prstGeom prst="rect">
            <a:avLst/>
          </a:prstGeom>
        </p:spPr>
      </p:pic>
      <p:sp>
        <p:nvSpPr>
          <p:cNvPr id="33" name="Right Arrow 32"/>
          <p:cNvSpPr/>
          <p:nvPr/>
        </p:nvSpPr>
        <p:spPr>
          <a:xfrm rot="11262339">
            <a:off x="2465723" y="7702189"/>
            <a:ext cx="772488" cy="455408"/>
          </a:xfrm>
          <a:prstGeom prst="rightArrow">
            <a:avLst>
              <a:gd name="adj1" fmla="val 36486"/>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 name="Rectangle 2"/>
          <p:cNvSpPr/>
          <p:nvPr/>
        </p:nvSpPr>
        <p:spPr>
          <a:xfrm>
            <a:off x="3265255" y="7847028"/>
            <a:ext cx="1787669" cy="307777"/>
          </a:xfrm>
          <a:prstGeom prst="rect">
            <a:avLst/>
          </a:prstGeom>
          <a:solidFill>
            <a:srgbClr val="F8FFFF"/>
          </a:solidFill>
          <a:ln>
            <a:solidFill>
              <a:srgbClr val="03B9FF"/>
            </a:solidFill>
          </a:ln>
        </p:spPr>
        <p:txBody>
          <a:bodyPr wrap="none">
            <a:spAutoFit/>
          </a:bodyPr>
          <a:lstStyle/>
          <a:p>
            <a:r>
              <a:rPr lang="en-GB" sz="1400" b="1" dirty="0">
                <a:solidFill>
                  <a:srgbClr val="002060"/>
                </a:solidFill>
                <a:latin typeface="Lucida Grande" charset="0"/>
                <a:ea typeface="Lucida Grande" charset="0"/>
                <a:cs typeface="Lucida Grande" charset="0"/>
              </a:rPr>
              <a:t>PL:</a:t>
            </a:r>
            <a:r>
              <a:rPr lang="en-US" sz="1400" b="1" dirty="0">
                <a:latin typeface="Lucida Grande" charset="0"/>
                <a:ea typeface="Lucida Grande" charset="0"/>
                <a:cs typeface="Lucida Grande" charset="0"/>
              </a:rPr>
              <a:t>Tstar-200eq.2</a:t>
            </a:r>
            <a:endParaRPr lang="en-GB" sz="1400" b="1" dirty="0"/>
          </a:p>
        </p:txBody>
      </p:sp>
      <p:sp>
        <p:nvSpPr>
          <p:cNvPr id="2" name="Slide Number Placeholder 1"/>
          <p:cNvSpPr>
            <a:spLocks noGrp="1"/>
          </p:cNvSpPr>
          <p:nvPr>
            <p:ph type="sldNum" sz="quarter" idx="12"/>
          </p:nvPr>
        </p:nvSpPr>
        <p:spPr/>
        <p:txBody>
          <a:bodyPr/>
          <a:lstStyle/>
          <a:p>
            <a:fld id="{EAB789F6-3BD3-1645-B8E5-7AE28DC0F5BB}" type="slidenum">
              <a:rPr lang="en-US" smtClean="0"/>
              <a:t>9</a:t>
            </a:fld>
            <a:endParaRPr lang="en-US"/>
          </a:p>
        </p:txBody>
      </p:sp>
    </p:spTree>
    <p:extLst>
      <p:ext uri="{BB962C8B-B14F-4D97-AF65-F5344CB8AC3E}">
        <p14:creationId xmlns:p14="http://schemas.microsoft.com/office/powerpoint/2010/main" val="180057416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9569</TotalTime>
  <Words>2049</Words>
  <Application>Microsoft Macintosh PowerPoint</Application>
  <PresentationFormat>Widescreen</PresentationFormat>
  <Paragraphs>335</Paragraphs>
  <Slides>21</Slides>
  <Notes>21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ArialUnicodeMS</vt:lpstr>
      <vt:lpstr>ＭＳ 明朝</vt:lpstr>
      <vt:lpstr>Arial</vt:lpstr>
      <vt:lpstr>Calibri</vt:lpstr>
      <vt:lpstr>Calibri Light</vt:lpstr>
      <vt:lpstr>Helvetica</vt:lpstr>
      <vt:lpstr>Helvetica-Bold</vt:lpstr>
      <vt:lpstr>Lucida Grande</vt:lpstr>
      <vt:lpstr>LucidaGrande-Bold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Luca M</dc:creator>
  <cp:lastModifiedBy>Mureddu, Luca G.</cp:lastModifiedBy>
  <cp:revision>223</cp:revision>
  <cp:lastPrinted>2018-09-03T15:12:02Z</cp:lastPrinted>
  <dcterms:created xsi:type="dcterms:W3CDTF">2017-10-30T08:34:43Z</dcterms:created>
  <dcterms:modified xsi:type="dcterms:W3CDTF">2019-01-21T12:44:44Z</dcterms:modified>
</cp:coreProperties>
</file>